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4" r:id="rId17"/>
    <p:sldId id="275" r:id="rId18"/>
    <p:sldId id="285" r:id="rId19"/>
    <p:sldId id="286" r:id="rId20"/>
    <p:sldId id="276" r:id="rId21"/>
    <p:sldId id="287" r:id="rId22"/>
    <p:sldId id="288" r:id="rId23"/>
    <p:sldId id="277" r:id="rId24"/>
    <p:sldId id="278" r:id="rId25"/>
    <p:sldId id="279" r:id="rId26"/>
    <p:sldId id="280" r:id="rId27"/>
    <p:sldId id="282" r:id="rId28"/>
    <p:sldId id="283" r:id="rId29"/>
    <p:sldId id="284" r:id="rId30"/>
    <p:sldId id="290" r:id="rId31"/>
    <p:sldId id="291" r:id="rId32"/>
    <p:sldId id="293" r:id="rId33"/>
    <p:sldId id="294" r:id="rId34"/>
    <p:sldId id="266" r:id="rId35"/>
    <p:sldId id="292" r:id="rId36"/>
    <p:sldId id="271" r:id="rId3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>
      <p:cViewPr varScale="1">
        <p:scale>
          <a:sx n="82" d="100"/>
          <a:sy n="82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7AEACC-F315-408B-A38C-5D3CF37F44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67C73F-4F9C-42ED-A92C-C84DB9CFDE83}">
      <dgm:prSet/>
      <dgm:spPr/>
      <dgm:t>
        <a:bodyPr/>
        <a:lstStyle/>
        <a:p>
          <a:r>
            <a:rPr lang="en-US" dirty="0"/>
            <a:t>Cleaning</a:t>
          </a:r>
        </a:p>
      </dgm:t>
    </dgm:pt>
    <dgm:pt modelId="{7A217A70-CEA9-48CB-A2EA-20EA37EA9A74}" type="parTrans" cxnId="{383EB6BB-D2DD-4BC0-A9EA-905CB6E36797}">
      <dgm:prSet/>
      <dgm:spPr/>
      <dgm:t>
        <a:bodyPr/>
        <a:lstStyle/>
        <a:p>
          <a:endParaRPr lang="en-US"/>
        </a:p>
      </dgm:t>
    </dgm:pt>
    <dgm:pt modelId="{766320DE-780B-4FDF-8939-A2EED103B1DE}" type="sibTrans" cxnId="{383EB6BB-D2DD-4BC0-A9EA-905CB6E36797}">
      <dgm:prSet/>
      <dgm:spPr/>
      <dgm:t>
        <a:bodyPr/>
        <a:lstStyle/>
        <a:p>
          <a:endParaRPr lang="en-US"/>
        </a:p>
      </dgm:t>
    </dgm:pt>
    <dgm:pt modelId="{B025038C-4543-4485-93FA-AC27CAD89FD5}">
      <dgm:prSet/>
      <dgm:spPr/>
      <dgm:t>
        <a:bodyPr/>
        <a:lstStyle/>
        <a:p>
          <a:r>
            <a:rPr lang="en-US" dirty="0"/>
            <a:t>Handling missing values</a:t>
          </a:r>
        </a:p>
      </dgm:t>
    </dgm:pt>
    <dgm:pt modelId="{32664CF2-1544-425B-B71B-197D57545002}" type="parTrans" cxnId="{87B790D5-6CBA-40C2-9A78-6EFE5F1CA56C}">
      <dgm:prSet/>
      <dgm:spPr/>
      <dgm:t>
        <a:bodyPr/>
        <a:lstStyle/>
        <a:p>
          <a:endParaRPr lang="en-US"/>
        </a:p>
      </dgm:t>
    </dgm:pt>
    <dgm:pt modelId="{7AFC0793-1839-44F4-9336-9EA672A4D3B8}" type="sibTrans" cxnId="{87B790D5-6CBA-40C2-9A78-6EFE5F1CA56C}">
      <dgm:prSet/>
      <dgm:spPr/>
      <dgm:t>
        <a:bodyPr/>
        <a:lstStyle/>
        <a:p>
          <a:endParaRPr lang="en-US"/>
        </a:p>
      </dgm:t>
    </dgm:pt>
    <dgm:pt modelId="{444C6E94-E8F2-4C6D-A5FF-66E9712EE978}">
      <dgm:prSet/>
      <dgm:spPr/>
      <dgm:t>
        <a:bodyPr/>
        <a:lstStyle/>
        <a:p>
          <a:r>
            <a:rPr lang="en-US" dirty="0"/>
            <a:t>Identifying and handling typos and outliers</a:t>
          </a:r>
        </a:p>
      </dgm:t>
    </dgm:pt>
    <dgm:pt modelId="{6A265326-272B-4B05-9FA4-BBBC482D7C47}" type="parTrans" cxnId="{68E273EB-7EAF-4897-9825-3C11EB712437}">
      <dgm:prSet/>
      <dgm:spPr/>
      <dgm:t>
        <a:bodyPr/>
        <a:lstStyle/>
        <a:p>
          <a:endParaRPr lang="en-US"/>
        </a:p>
      </dgm:t>
    </dgm:pt>
    <dgm:pt modelId="{38B76C51-4D02-41BA-92F4-86D38303B716}" type="sibTrans" cxnId="{68E273EB-7EAF-4897-9825-3C11EB712437}">
      <dgm:prSet/>
      <dgm:spPr/>
      <dgm:t>
        <a:bodyPr/>
        <a:lstStyle/>
        <a:p>
          <a:endParaRPr lang="en-US"/>
        </a:p>
      </dgm:t>
    </dgm:pt>
    <dgm:pt modelId="{C3856269-6BF3-4A13-B4D8-37D450A6E181}">
      <dgm:prSet/>
      <dgm:spPr/>
      <dgm:t>
        <a:bodyPr/>
        <a:lstStyle/>
        <a:p>
          <a:r>
            <a:rPr lang="en-US" dirty="0"/>
            <a:t>Removing duplicates</a:t>
          </a:r>
        </a:p>
      </dgm:t>
    </dgm:pt>
    <dgm:pt modelId="{48F3AAAF-C773-4B1E-A8DC-7C8D8487A215}" type="parTrans" cxnId="{2304BDE8-5E3A-4ABC-A778-7CFEA7893749}">
      <dgm:prSet/>
      <dgm:spPr/>
      <dgm:t>
        <a:bodyPr/>
        <a:lstStyle/>
        <a:p>
          <a:endParaRPr lang="en-US"/>
        </a:p>
      </dgm:t>
    </dgm:pt>
    <dgm:pt modelId="{B6867983-B7C2-40D9-99CC-B6F486CA9F40}" type="sibTrans" cxnId="{2304BDE8-5E3A-4ABC-A778-7CFEA7893749}">
      <dgm:prSet/>
      <dgm:spPr/>
      <dgm:t>
        <a:bodyPr/>
        <a:lstStyle/>
        <a:p>
          <a:endParaRPr lang="en-US"/>
        </a:p>
      </dgm:t>
    </dgm:pt>
    <dgm:pt modelId="{88C75698-A52F-46F3-9174-6965AAD00430}">
      <dgm:prSet/>
      <dgm:spPr/>
      <dgm:t>
        <a:bodyPr/>
        <a:lstStyle/>
        <a:p>
          <a:r>
            <a:rPr lang="en-US" dirty="0"/>
            <a:t>Wrangling</a:t>
          </a:r>
        </a:p>
      </dgm:t>
    </dgm:pt>
    <dgm:pt modelId="{7DC66ADA-EF09-4D10-A67E-507CE22FF9C8}" type="parTrans" cxnId="{8A6E31E5-CFC9-4E0A-85B2-055EA9A66B7B}">
      <dgm:prSet/>
      <dgm:spPr/>
      <dgm:t>
        <a:bodyPr/>
        <a:lstStyle/>
        <a:p>
          <a:endParaRPr lang="en-US"/>
        </a:p>
      </dgm:t>
    </dgm:pt>
    <dgm:pt modelId="{2FF81644-1B56-4BAA-BF77-A489F44B0081}" type="sibTrans" cxnId="{8A6E31E5-CFC9-4E0A-85B2-055EA9A66B7B}">
      <dgm:prSet/>
      <dgm:spPr/>
      <dgm:t>
        <a:bodyPr/>
        <a:lstStyle/>
        <a:p>
          <a:endParaRPr lang="en-US"/>
        </a:p>
      </dgm:t>
    </dgm:pt>
    <dgm:pt modelId="{2101B578-FE22-49CD-99CF-483618CA5142}">
      <dgm:prSet/>
      <dgm:spPr/>
      <dgm:t>
        <a:bodyPr/>
        <a:lstStyle/>
        <a:p>
          <a:r>
            <a:rPr lang="en-US" dirty="0"/>
            <a:t>Merging </a:t>
          </a:r>
        </a:p>
      </dgm:t>
    </dgm:pt>
    <dgm:pt modelId="{FAD0DEB7-61E8-4A98-B430-3FADF675735B}" type="parTrans" cxnId="{B2091430-4BA4-4BF9-ABF9-31FB2721656F}">
      <dgm:prSet/>
      <dgm:spPr/>
      <dgm:t>
        <a:bodyPr/>
        <a:lstStyle/>
        <a:p>
          <a:endParaRPr lang="en-US"/>
        </a:p>
      </dgm:t>
    </dgm:pt>
    <dgm:pt modelId="{92574425-2D92-439B-AFF2-48BD908966B0}" type="sibTrans" cxnId="{B2091430-4BA4-4BF9-ABF9-31FB2721656F}">
      <dgm:prSet/>
      <dgm:spPr/>
      <dgm:t>
        <a:bodyPr/>
        <a:lstStyle/>
        <a:p>
          <a:endParaRPr lang="en-US"/>
        </a:p>
      </dgm:t>
    </dgm:pt>
    <dgm:pt modelId="{71A51ADB-DBB4-40B6-AA7C-B6744444FB8B}">
      <dgm:prSet/>
      <dgm:spPr/>
      <dgm:t>
        <a:bodyPr/>
        <a:lstStyle/>
        <a:p>
          <a:r>
            <a:rPr lang="en-US" dirty="0"/>
            <a:t>Reshaping (long 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↔ </a:t>
          </a:r>
          <a:r>
            <a:rPr lang="en-US" dirty="0"/>
            <a:t>wide)</a:t>
          </a:r>
        </a:p>
      </dgm:t>
    </dgm:pt>
    <dgm:pt modelId="{4095DCA1-E669-4A7A-85DE-33BE6C6F74F5}" type="parTrans" cxnId="{269EE760-965F-4807-B58E-1B47E354E06C}">
      <dgm:prSet/>
      <dgm:spPr/>
      <dgm:t>
        <a:bodyPr/>
        <a:lstStyle/>
        <a:p>
          <a:endParaRPr lang="en-US"/>
        </a:p>
      </dgm:t>
    </dgm:pt>
    <dgm:pt modelId="{86A5B906-9575-4A55-ABCC-09C5AA90CB13}" type="sibTrans" cxnId="{269EE760-965F-4807-B58E-1B47E354E06C}">
      <dgm:prSet/>
      <dgm:spPr/>
      <dgm:t>
        <a:bodyPr/>
        <a:lstStyle/>
        <a:p>
          <a:endParaRPr lang="en-US"/>
        </a:p>
      </dgm:t>
    </dgm:pt>
    <dgm:pt modelId="{CAD5DDF3-2081-4356-A212-7DF691BDC455}">
      <dgm:prSet/>
      <dgm:spPr/>
      <dgm:t>
        <a:bodyPr/>
        <a:lstStyle/>
        <a:p>
          <a:r>
            <a:rPr lang="en-US" dirty="0"/>
            <a:t>Aggregation</a:t>
          </a:r>
        </a:p>
      </dgm:t>
    </dgm:pt>
    <dgm:pt modelId="{2C7F8089-AF12-4BB4-965B-E4A3724C3875}" type="parTrans" cxnId="{26864DB0-D593-4EA1-B9BD-A94BC175533D}">
      <dgm:prSet/>
      <dgm:spPr/>
      <dgm:t>
        <a:bodyPr/>
        <a:lstStyle/>
        <a:p>
          <a:endParaRPr lang="en-US"/>
        </a:p>
      </dgm:t>
    </dgm:pt>
    <dgm:pt modelId="{724CE169-7891-485A-9A5C-47EF41BE9842}" type="sibTrans" cxnId="{26864DB0-D593-4EA1-B9BD-A94BC175533D}">
      <dgm:prSet/>
      <dgm:spPr/>
      <dgm:t>
        <a:bodyPr/>
        <a:lstStyle/>
        <a:p>
          <a:endParaRPr lang="en-US"/>
        </a:p>
      </dgm:t>
    </dgm:pt>
    <dgm:pt modelId="{A82E2CF6-4441-4D51-87BC-BD64FF700C32}">
      <dgm:prSet/>
      <dgm:spPr/>
      <dgm:t>
        <a:bodyPr/>
        <a:lstStyle/>
        <a:p>
          <a:r>
            <a:rPr lang="en-US" dirty="0"/>
            <a:t>Preprocessing</a:t>
          </a:r>
        </a:p>
      </dgm:t>
    </dgm:pt>
    <dgm:pt modelId="{0E814BA7-EE7B-4B67-95C3-61835773ECB7}" type="parTrans" cxnId="{8C2E7E18-27D4-4994-9338-5019CBABD8FE}">
      <dgm:prSet/>
      <dgm:spPr/>
      <dgm:t>
        <a:bodyPr/>
        <a:lstStyle/>
        <a:p>
          <a:endParaRPr lang="en-US"/>
        </a:p>
      </dgm:t>
    </dgm:pt>
    <dgm:pt modelId="{FF463549-9A96-4C76-A407-8502BC7EA124}" type="sibTrans" cxnId="{8C2E7E18-27D4-4994-9338-5019CBABD8FE}">
      <dgm:prSet/>
      <dgm:spPr/>
      <dgm:t>
        <a:bodyPr/>
        <a:lstStyle/>
        <a:p>
          <a:endParaRPr lang="en-US"/>
        </a:p>
      </dgm:t>
    </dgm:pt>
    <dgm:pt modelId="{E3F2A526-DFFC-4099-8563-A84897773143}">
      <dgm:prSet/>
      <dgm:spPr/>
      <dgm:t>
        <a:bodyPr/>
        <a:lstStyle/>
        <a:p>
          <a:r>
            <a:rPr lang="en-US" dirty="0"/>
            <a:t>Variable calculation, transformation, scaling</a:t>
          </a:r>
        </a:p>
      </dgm:t>
    </dgm:pt>
    <dgm:pt modelId="{6AEE5B70-2E5C-4F23-BED9-24C5A50017CE}" type="parTrans" cxnId="{B1C48E83-77BC-4DAA-8FF8-54F13DB0977D}">
      <dgm:prSet/>
      <dgm:spPr/>
      <dgm:t>
        <a:bodyPr/>
        <a:lstStyle/>
        <a:p>
          <a:endParaRPr lang="en-US"/>
        </a:p>
      </dgm:t>
    </dgm:pt>
    <dgm:pt modelId="{5CAEDD07-B802-4B5F-B3FE-3E1264AD3132}" type="sibTrans" cxnId="{B1C48E83-77BC-4DAA-8FF8-54F13DB0977D}">
      <dgm:prSet/>
      <dgm:spPr/>
      <dgm:t>
        <a:bodyPr/>
        <a:lstStyle/>
        <a:p>
          <a:endParaRPr lang="en-US"/>
        </a:p>
      </dgm:t>
    </dgm:pt>
    <dgm:pt modelId="{34D8F10E-A91E-4BF2-B4DE-FAE090E4CF5B}">
      <dgm:prSet/>
      <dgm:spPr/>
      <dgm:t>
        <a:bodyPr/>
        <a:lstStyle/>
        <a:p>
          <a:r>
            <a:rPr lang="en-US" dirty="0"/>
            <a:t>Technology specific steps</a:t>
          </a:r>
        </a:p>
      </dgm:t>
    </dgm:pt>
    <dgm:pt modelId="{79D7DC89-F00F-4ACC-828E-88E697A42725}" type="parTrans" cxnId="{A6848492-092F-410B-A114-358AA847B417}">
      <dgm:prSet/>
      <dgm:spPr/>
      <dgm:t>
        <a:bodyPr/>
        <a:lstStyle/>
        <a:p>
          <a:endParaRPr lang="en-US"/>
        </a:p>
      </dgm:t>
    </dgm:pt>
    <dgm:pt modelId="{35A0502E-1DC3-4BDD-BFCF-EBB5BFB75ECB}" type="sibTrans" cxnId="{A6848492-092F-410B-A114-358AA847B417}">
      <dgm:prSet/>
      <dgm:spPr/>
      <dgm:t>
        <a:bodyPr/>
        <a:lstStyle/>
        <a:p>
          <a:endParaRPr lang="en-US"/>
        </a:p>
      </dgm:t>
    </dgm:pt>
    <dgm:pt modelId="{4366FAAB-4F8B-4292-9098-9D2915FD2834}">
      <dgm:prSet/>
      <dgm:spPr/>
      <dgm:t>
        <a:bodyPr/>
        <a:lstStyle/>
        <a:p>
          <a:r>
            <a:rPr lang="en-US" dirty="0"/>
            <a:t>Filtering</a:t>
          </a:r>
        </a:p>
      </dgm:t>
    </dgm:pt>
    <dgm:pt modelId="{0D1AC210-388D-4E4E-9411-6D656DA1A87D}" type="parTrans" cxnId="{FF886713-8A29-449B-905E-5135F9F2E058}">
      <dgm:prSet/>
      <dgm:spPr/>
      <dgm:t>
        <a:bodyPr/>
        <a:lstStyle/>
        <a:p>
          <a:endParaRPr lang="en-US"/>
        </a:p>
      </dgm:t>
    </dgm:pt>
    <dgm:pt modelId="{894AD42C-28C0-4E31-BDD6-4847F2D69F4D}" type="sibTrans" cxnId="{FF886713-8A29-449B-905E-5135F9F2E058}">
      <dgm:prSet/>
      <dgm:spPr/>
      <dgm:t>
        <a:bodyPr/>
        <a:lstStyle/>
        <a:p>
          <a:endParaRPr lang="en-US"/>
        </a:p>
      </dgm:t>
    </dgm:pt>
    <dgm:pt modelId="{043AD394-D24C-47F8-A7A7-B115E28A0D25}" type="pres">
      <dgm:prSet presAssocID="{137AEACC-F315-408B-A38C-5D3CF37F44DF}" presName="Name0" presStyleCnt="0">
        <dgm:presLayoutVars>
          <dgm:dir/>
          <dgm:animLvl val="lvl"/>
          <dgm:resizeHandles val="exact"/>
        </dgm:presLayoutVars>
      </dgm:prSet>
      <dgm:spPr/>
    </dgm:pt>
    <dgm:pt modelId="{F8DE72C1-0278-44C8-83E3-790F238C25C3}" type="pres">
      <dgm:prSet presAssocID="{ED67C73F-4F9C-42ED-A92C-C84DB9CFDE83}" presName="linNode" presStyleCnt="0"/>
      <dgm:spPr/>
    </dgm:pt>
    <dgm:pt modelId="{7543E323-A29A-4EB5-A654-42BB3FC9AD90}" type="pres">
      <dgm:prSet presAssocID="{ED67C73F-4F9C-42ED-A92C-C84DB9CFDE8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23FE06C0-6C1D-4D19-8169-129707D0472F}" type="pres">
      <dgm:prSet presAssocID="{ED67C73F-4F9C-42ED-A92C-C84DB9CFDE83}" presName="descendantText" presStyleLbl="alignAccFollowNode1" presStyleIdx="0" presStyleCnt="3">
        <dgm:presLayoutVars>
          <dgm:bulletEnabled val="1"/>
        </dgm:presLayoutVars>
      </dgm:prSet>
      <dgm:spPr/>
    </dgm:pt>
    <dgm:pt modelId="{50D6C224-8759-4CA9-950B-173CE995D1D8}" type="pres">
      <dgm:prSet presAssocID="{766320DE-780B-4FDF-8939-A2EED103B1DE}" presName="sp" presStyleCnt="0"/>
      <dgm:spPr/>
    </dgm:pt>
    <dgm:pt modelId="{AF712204-9416-4C17-8151-ED37E4106B03}" type="pres">
      <dgm:prSet presAssocID="{88C75698-A52F-46F3-9174-6965AAD00430}" presName="linNode" presStyleCnt="0"/>
      <dgm:spPr/>
    </dgm:pt>
    <dgm:pt modelId="{1446E935-CCD6-4A52-AE52-63A12007323D}" type="pres">
      <dgm:prSet presAssocID="{88C75698-A52F-46F3-9174-6965AAD0043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419D4A1-5255-406E-920C-3C80C9EBCE97}" type="pres">
      <dgm:prSet presAssocID="{88C75698-A52F-46F3-9174-6965AAD00430}" presName="descendantText" presStyleLbl="alignAccFollowNode1" presStyleIdx="1" presStyleCnt="3">
        <dgm:presLayoutVars>
          <dgm:bulletEnabled val="1"/>
        </dgm:presLayoutVars>
      </dgm:prSet>
      <dgm:spPr/>
    </dgm:pt>
    <dgm:pt modelId="{B8F9ABFC-CB82-4E3A-9E2B-03B9BA4FE4D6}" type="pres">
      <dgm:prSet presAssocID="{2FF81644-1B56-4BAA-BF77-A489F44B0081}" presName="sp" presStyleCnt="0"/>
      <dgm:spPr/>
    </dgm:pt>
    <dgm:pt modelId="{0555C570-2FEA-4BFC-B805-8A23209DD1B8}" type="pres">
      <dgm:prSet presAssocID="{A82E2CF6-4441-4D51-87BC-BD64FF700C32}" presName="linNode" presStyleCnt="0"/>
      <dgm:spPr/>
    </dgm:pt>
    <dgm:pt modelId="{9D80DA9F-7DBD-474B-A4AD-C52E4000BD85}" type="pres">
      <dgm:prSet presAssocID="{A82E2CF6-4441-4D51-87BC-BD64FF700C3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2396C65-E0EE-43AF-8F9D-60F8D2FAB4A0}" type="pres">
      <dgm:prSet presAssocID="{A82E2CF6-4441-4D51-87BC-BD64FF700C3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B67E009-2469-4338-B381-E5BBCD456658}" type="presOf" srcId="{E3F2A526-DFFC-4099-8563-A84897773143}" destId="{22396C65-E0EE-43AF-8F9D-60F8D2FAB4A0}" srcOrd="0" destOrd="0" presId="urn:microsoft.com/office/officeart/2005/8/layout/vList5"/>
    <dgm:cxn modelId="{85013C0B-496F-455D-A59A-E1A11D6DE6BA}" type="presOf" srcId="{A82E2CF6-4441-4D51-87BC-BD64FF700C32}" destId="{9D80DA9F-7DBD-474B-A4AD-C52E4000BD85}" srcOrd="0" destOrd="0" presId="urn:microsoft.com/office/officeart/2005/8/layout/vList5"/>
    <dgm:cxn modelId="{FF886713-8A29-449B-905E-5135F9F2E058}" srcId="{ED67C73F-4F9C-42ED-A92C-C84DB9CFDE83}" destId="{4366FAAB-4F8B-4292-9098-9D2915FD2834}" srcOrd="3" destOrd="0" parTransId="{0D1AC210-388D-4E4E-9411-6D656DA1A87D}" sibTransId="{894AD42C-28C0-4E31-BDD6-4847F2D69F4D}"/>
    <dgm:cxn modelId="{8C2E7E18-27D4-4994-9338-5019CBABD8FE}" srcId="{137AEACC-F315-408B-A38C-5D3CF37F44DF}" destId="{A82E2CF6-4441-4D51-87BC-BD64FF700C32}" srcOrd="2" destOrd="0" parTransId="{0E814BA7-EE7B-4B67-95C3-61835773ECB7}" sibTransId="{FF463549-9A96-4C76-A407-8502BC7EA124}"/>
    <dgm:cxn modelId="{87841123-48C1-4AAB-B6F1-AA926D1463EC}" type="presOf" srcId="{B025038C-4543-4485-93FA-AC27CAD89FD5}" destId="{23FE06C0-6C1D-4D19-8169-129707D0472F}" srcOrd="0" destOrd="0" presId="urn:microsoft.com/office/officeart/2005/8/layout/vList5"/>
    <dgm:cxn modelId="{B2091430-4BA4-4BF9-ABF9-31FB2721656F}" srcId="{88C75698-A52F-46F3-9174-6965AAD00430}" destId="{2101B578-FE22-49CD-99CF-483618CA5142}" srcOrd="0" destOrd="0" parTransId="{FAD0DEB7-61E8-4A98-B430-3FADF675735B}" sibTransId="{92574425-2D92-439B-AFF2-48BD908966B0}"/>
    <dgm:cxn modelId="{69204F3F-7D40-444F-A66C-6D2A41C63292}" type="presOf" srcId="{2101B578-FE22-49CD-99CF-483618CA5142}" destId="{2419D4A1-5255-406E-920C-3C80C9EBCE97}" srcOrd="0" destOrd="0" presId="urn:microsoft.com/office/officeart/2005/8/layout/vList5"/>
    <dgm:cxn modelId="{269EE760-965F-4807-B58E-1B47E354E06C}" srcId="{88C75698-A52F-46F3-9174-6965AAD00430}" destId="{71A51ADB-DBB4-40B6-AA7C-B6744444FB8B}" srcOrd="1" destOrd="0" parTransId="{4095DCA1-E669-4A7A-85DE-33BE6C6F74F5}" sibTransId="{86A5B906-9575-4A55-ABCC-09C5AA90CB13}"/>
    <dgm:cxn modelId="{A93BDC63-B39A-48BE-A1A9-D8302E069C9A}" type="presOf" srcId="{34D8F10E-A91E-4BF2-B4DE-FAE090E4CF5B}" destId="{22396C65-E0EE-43AF-8F9D-60F8D2FAB4A0}" srcOrd="0" destOrd="1" presId="urn:microsoft.com/office/officeart/2005/8/layout/vList5"/>
    <dgm:cxn modelId="{BF6A2B6F-F833-402C-B673-7972377E2C05}" type="presOf" srcId="{CAD5DDF3-2081-4356-A212-7DF691BDC455}" destId="{2419D4A1-5255-406E-920C-3C80C9EBCE97}" srcOrd="0" destOrd="2" presId="urn:microsoft.com/office/officeart/2005/8/layout/vList5"/>
    <dgm:cxn modelId="{15B3EF79-9104-4CCF-B48F-576C95E6A848}" type="presOf" srcId="{88C75698-A52F-46F3-9174-6965AAD00430}" destId="{1446E935-CCD6-4A52-AE52-63A12007323D}" srcOrd="0" destOrd="0" presId="urn:microsoft.com/office/officeart/2005/8/layout/vList5"/>
    <dgm:cxn modelId="{B1C48E83-77BC-4DAA-8FF8-54F13DB0977D}" srcId="{A82E2CF6-4441-4D51-87BC-BD64FF700C32}" destId="{E3F2A526-DFFC-4099-8563-A84897773143}" srcOrd="0" destOrd="0" parTransId="{6AEE5B70-2E5C-4F23-BED9-24C5A50017CE}" sibTransId="{5CAEDD07-B802-4B5F-B3FE-3E1264AD3132}"/>
    <dgm:cxn modelId="{A6848492-092F-410B-A114-358AA847B417}" srcId="{A82E2CF6-4441-4D51-87BC-BD64FF700C32}" destId="{34D8F10E-A91E-4BF2-B4DE-FAE090E4CF5B}" srcOrd="1" destOrd="0" parTransId="{79D7DC89-F00F-4ACC-828E-88E697A42725}" sibTransId="{35A0502E-1DC3-4BDD-BFCF-EBB5BFB75ECB}"/>
    <dgm:cxn modelId="{E68D65A3-33CD-4043-A53B-D02EA3D30F18}" type="presOf" srcId="{4366FAAB-4F8B-4292-9098-9D2915FD2834}" destId="{23FE06C0-6C1D-4D19-8169-129707D0472F}" srcOrd="0" destOrd="3" presId="urn:microsoft.com/office/officeart/2005/8/layout/vList5"/>
    <dgm:cxn modelId="{26864DB0-D593-4EA1-B9BD-A94BC175533D}" srcId="{88C75698-A52F-46F3-9174-6965AAD00430}" destId="{CAD5DDF3-2081-4356-A212-7DF691BDC455}" srcOrd="2" destOrd="0" parTransId="{2C7F8089-AF12-4BB4-965B-E4A3724C3875}" sibTransId="{724CE169-7891-485A-9A5C-47EF41BE9842}"/>
    <dgm:cxn modelId="{71BE4FBB-E1E5-4FE1-BE23-58548733210D}" type="presOf" srcId="{ED67C73F-4F9C-42ED-A92C-C84DB9CFDE83}" destId="{7543E323-A29A-4EB5-A654-42BB3FC9AD90}" srcOrd="0" destOrd="0" presId="urn:microsoft.com/office/officeart/2005/8/layout/vList5"/>
    <dgm:cxn modelId="{383EB6BB-D2DD-4BC0-A9EA-905CB6E36797}" srcId="{137AEACC-F315-408B-A38C-5D3CF37F44DF}" destId="{ED67C73F-4F9C-42ED-A92C-C84DB9CFDE83}" srcOrd="0" destOrd="0" parTransId="{7A217A70-CEA9-48CB-A2EA-20EA37EA9A74}" sibTransId="{766320DE-780B-4FDF-8939-A2EED103B1DE}"/>
    <dgm:cxn modelId="{15AAC4C9-5EBD-49EC-A85A-74FDC2F0DA72}" type="presOf" srcId="{444C6E94-E8F2-4C6D-A5FF-66E9712EE978}" destId="{23FE06C0-6C1D-4D19-8169-129707D0472F}" srcOrd="0" destOrd="1" presId="urn:microsoft.com/office/officeart/2005/8/layout/vList5"/>
    <dgm:cxn modelId="{4BFF4DCB-0E05-4F90-A797-88CEC9D8AF4B}" type="presOf" srcId="{C3856269-6BF3-4A13-B4D8-37D450A6E181}" destId="{23FE06C0-6C1D-4D19-8169-129707D0472F}" srcOrd="0" destOrd="2" presId="urn:microsoft.com/office/officeart/2005/8/layout/vList5"/>
    <dgm:cxn modelId="{87B790D5-6CBA-40C2-9A78-6EFE5F1CA56C}" srcId="{ED67C73F-4F9C-42ED-A92C-C84DB9CFDE83}" destId="{B025038C-4543-4485-93FA-AC27CAD89FD5}" srcOrd="0" destOrd="0" parTransId="{32664CF2-1544-425B-B71B-197D57545002}" sibTransId="{7AFC0793-1839-44F4-9336-9EA672A4D3B8}"/>
    <dgm:cxn modelId="{8012BDD9-5B85-43D8-96AA-415030DA2847}" type="presOf" srcId="{137AEACC-F315-408B-A38C-5D3CF37F44DF}" destId="{043AD394-D24C-47F8-A7A7-B115E28A0D25}" srcOrd="0" destOrd="0" presId="urn:microsoft.com/office/officeart/2005/8/layout/vList5"/>
    <dgm:cxn modelId="{8A6E31E5-CFC9-4E0A-85B2-055EA9A66B7B}" srcId="{137AEACC-F315-408B-A38C-5D3CF37F44DF}" destId="{88C75698-A52F-46F3-9174-6965AAD00430}" srcOrd="1" destOrd="0" parTransId="{7DC66ADA-EF09-4D10-A67E-507CE22FF9C8}" sibTransId="{2FF81644-1B56-4BAA-BF77-A489F44B0081}"/>
    <dgm:cxn modelId="{2304BDE8-5E3A-4ABC-A778-7CFEA7893749}" srcId="{ED67C73F-4F9C-42ED-A92C-C84DB9CFDE83}" destId="{C3856269-6BF3-4A13-B4D8-37D450A6E181}" srcOrd="2" destOrd="0" parTransId="{48F3AAAF-C773-4B1E-A8DC-7C8D8487A215}" sibTransId="{B6867983-B7C2-40D9-99CC-B6F486CA9F40}"/>
    <dgm:cxn modelId="{68E273EB-7EAF-4897-9825-3C11EB712437}" srcId="{ED67C73F-4F9C-42ED-A92C-C84DB9CFDE83}" destId="{444C6E94-E8F2-4C6D-A5FF-66E9712EE978}" srcOrd="1" destOrd="0" parTransId="{6A265326-272B-4B05-9FA4-BBBC482D7C47}" sibTransId="{38B76C51-4D02-41BA-92F4-86D38303B716}"/>
    <dgm:cxn modelId="{F9CE0EF4-4026-4476-84D9-5BFAEB365F06}" type="presOf" srcId="{71A51ADB-DBB4-40B6-AA7C-B6744444FB8B}" destId="{2419D4A1-5255-406E-920C-3C80C9EBCE97}" srcOrd="0" destOrd="1" presId="urn:microsoft.com/office/officeart/2005/8/layout/vList5"/>
    <dgm:cxn modelId="{59B149A1-33AF-42A9-AFD5-EC6ADA84C7E6}" type="presParOf" srcId="{043AD394-D24C-47F8-A7A7-B115E28A0D25}" destId="{F8DE72C1-0278-44C8-83E3-790F238C25C3}" srcOrd="0" destOrd="0" presId="urn:microsoft.com/office/officeart/2005/8/layout/vList5"/>
    <dgm:cxn modelId="{2FF2C65A-3B29-4F61-8A7E-99C132C7F2A0}" type="presParOf" srcId="{F8DE72C1-0278-44C8-83E3-790F238C25C3}" destId="{7543E323-A29A-4EB5-A654-42BB3FC9AD90}" srcOrd="0" destOrd="0" presId="urn:microsoft.com/office/officeart/2005/8/layout/vList5"/>
    <dgm:cxn modelId="{359BE703-0D51-4503-8660-A02CC9ED535C}" type="presParOf" srcId="{F8DE72C1-0278-44C8-83E3-790F238C25C3}" destId="{23FE06C0-6C1D-4D19-8169-129707D0472F}" srcOrd="1" destOrd="0" presId="urn:microsoft.com/office/officeart/2005/8/layout/vList5"/>
    <dgm:cxn modelId="{4D1DDB65-4867-41E6-8E41-C96727CB2CB1}" type="presParOf" srcId="{043AD394-D24C-47F8-A7A7-B115E28A0D25}" destId="{50D6C224-8759-4CA9-950B-173CE995D1D8}" srcOrd="1" destOrd="0" presId="urn:microsoft.com/office/officeart/2005/8/layout/vList5"/>
    <dgm:cxn modelId="{7614D014-48C8-42DB-B752-21722A8E2C85}" type="presParOf" srcId="{043AD394-D24C-47F8-A7A7-B115E28A0D25}" destId="{AF712204-9416-4C17-8151-ED37E4106B03}" srcOrd="2" destOrd="0" presId="urn:microsoft.com/office/officeart/2005/8/layout/vList5"/>
    <dgm:cxn modelId="{0ABBA5CF-4011-4BBD-A5CE-3CC5ED284984}" type="presParOf" srcId="{AF712204-9416-4C17-8151-ED37E4106B03}" destId="{1446E935-CCD6-4A52-AE52-63A12007323D}" srcOrd="0" destOrd="0" presId="urn:microsoft.com/office/officeart/2005/8/layout/vList5"/>
    <dgm:cxn modelId="{8BCE210E-0276-4FAD-AFBD-8E824DB6C443}" type="presParOf" srcId="{AF712204-9416-4C17-8151-ED37E4106B03}" destId="{2419D4A1-5255-406E-920C-3C80C9EBCE97}" srcOrd="1" destOrd="0" presId="urn:microsoft.com/office/officeart/2005/8/layout/vList5"/>
    <dgm:cxn modelId="{22B87073-3D45-4679-B23E-40D0BF2A8E8B}" type="presParOf" srcId="{043AD394-D24C-47F8-A7A7-B115E28A0D25}" destId="{B8F9ABFC-CB82-4E3A-9E2B-03B9BA4FE4D6}" srcOrd="3" destOrd="0" presId="urn:microsoft.com/office/officeart/2005/8/layout/vList5"/>
    <dgm:cxn modelId="{58CCB62B-BA6C-498E-B76C-B64601C33941}" type="presParOf" srcId="{043AD394-D24C-47F8-A7A7-B115E28A0D25}" destId="{0555C570-2FEA-4BFC-B805-8A23209DD1B8}" srcOrd="4" destOrd="0" presId="urn:microsoft.com/office/officeart/2005/8/layout/vList5"/>
    <dgm:cxn modelId="{4BEAC564-10F5-408C-82A5-70C4F1A99111}" type="presParOf" srcId="{0555C570-2FEA-4BFC-B805-8A23209DD1B8}" destId="{9D80DA9F-7DBD-474B-A4AD-C52E4000BD85}" srcOrd="0" destOrd="0" presId="urn:microsoft.com/office/officeart/2005/8/layout/vList5"/>
    <dgm:cxn modelId="{1D6EE76C-0D7A-4997-9510-92642054343A}" type="presParOf" srcId="{0555C570-2FEA-4BFC-B805-8A23209DD1B8}" destId="{22396C65-E0EE-43AF-8F9D-60F8D2FAB4A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E06C0-6C1D-4D19-8169-129707D0472F}">
      <dsp:nvSpPr>
        <dsp:cNvPr id="0" name=""/>
        <dsp:cNvSpPr/>
      </dsp:nvSpPr>
      <dsp:spPr>
        <a:xfrm rot="5400000">
          <a:off x="4225849" y="-1402420"/>
          <a:ext cx="149697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Handling missing values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Identifying and handling typos and outliers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Removing duplicates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Filtering</a:t>
          </a:r>
        </a:p>
      </dsp:txBody>
      <dsp:txXfrm rot="-5400000">
        <a:off x="2633471" y="263034"/>
        <a:ext cx="4608652" cy="1350820"/>
      </dsp:txXfrm>
    </dsp:sp>
    <dsp:sp modelId="{7543E323-A29A-4EB5-A654-42BB3FC9AD90}">
      <dsp:nvSpPr>
        <dsp:cNvPr id="0" name=""/>
        <dsp:cNvSpPr/>
      </dsp:nvSpPr>
      <dsp:spPr>
        <a:xfrm>
          <a:off x="0" y="2835"/>
          <a:ext cx="2633472" cy="187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Cleaning</a:t>
          </a:r>
        </a:p>
      </dsp:txBody>
      <dsp:txXfrm>
        <a:off x="91345" y="94180"/>
        <a:ext cx="2450782" cy="1688526"/>
      </dsp:txXfrm>
    </dsp:sp>
    <dsp:sp modelId="{2419D4A1-5255-406E-920C-3C80C9EBCE97}">
      <dsp:nvSpPr>
        <dsp:cNvPr id="0" name=""/>
        <dsp:cNvSpPr/>
      </dsp:nvSpPr>
      <dsp:spPr>
        <a:xfrm rot="5400000">
          <a:off x="4225849" y="562355"/>
          <a:ext cx="149697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Merging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Reshaping (long 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↔ </a:t>
          </a:r>
          <a:r>
            <a:rPr lang="en-US" sz="1800" kern="1200" dirty="0"/>
            <a:t>wide)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Aggregation</a:t>
          </a:r>
        </a:p>
      </dsp:txBody>
      <dsp:txXfrm rot="-5400000">
        <a:off x="2633471" y="2227809"/>
        <a:ext cx="4608652" cy="1350820"/>
      </dsp:txXfrm>
    </dsp:sp>
    <dsp:sp modelId="{1446E935-CCD6-4A52-AE52-63A12007323D}">
      <dsp:nvSpPr>
        <dsp:cNvPr id="0" name=""/>
        <dsp:cNvSpPr/>
      </dsp:nvSpPr>
      <dsp:spPr>
        <a:xfrm>
          <a:off x="0" y="1967611"/>
          <a:ext cx="2633472" cy="187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Wrangling</a:t>
          </a:r>
        </a:p>
      </dsp:txBody>
      <dsp:txXfrm>
        <a:off x="91345" y="2058956"/>
        <a:ext cx="2450782" cy="1688526"/>
      </dsp:txXfrm>
    </dsp:sp>
    <dsp:sp modelId="{22396C65-E0EE-43AF-8F9D-60F8D2FAB4A0}">
      <dsp:nvSpPr>
        <dsp:cNvPr id="0" name=""/>
        <dsp:cNvSpPr/>
      </dsp:nvSpPr>
      <dsp:spPr>
        <a:xfrm rot="5400000">
          <a:off x="4225849" y="2527132"/>
          <a:ext cx="1496972" cy="46817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Variable calculation, transformation, scaling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Technology specific steps</a:t>
          </a:r>
        </a:p>
      </dsp:txBody>
      <dsp:txXfrm rot="-5400000">
        <a:off x="2633471" y="4192586"/>
        <a:ext cx="4608652" cy="1350820"/>
      </dsp:txXfrm>
    </dsp:sp>
    <dsp:sp modelId="{9D80DA9F-7DBD-474B-A4AD-C52E4000BD85}">
      <dsp:nvSpPr>
        <dsp:cNvPr id="0" name=""/>
        <dsp:cNvSpPr/>
      </dsp:nvSpPr>
      <dsp:spPr>
        <a:xfrm>
          <a:off x="0" y="3932388"/>
          <a:ext cx="2633472" cy="1871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Preprocessing</a:t>
          </a:r>
        </a:p>
      </dsp:txBody>
      <dsp:txXfrm>
        <a:off x="91345" y="4023733"/>
        <a:ext cx="2450782" cy="1688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7FFB9803-9D1D-4898-AAE2-D2FBD12BA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292100" dist="63500" dir="5400000" sx="96000" sy="96000" algn="t" rotWithShape="0">
              <a:srgbClr val="000000">
                <a:alpha val="4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5121129"/>
            <a:ext cx="11277604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8" y="5915481"/>
            <a:ext cx="11277603" cy="4803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1999" cy="494435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81B6CB-43CE-466F-88A9-8B8F4CFE8975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0809026" cy="971006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B5FE-74B1-47DA-9CAE-F43A0B55E4F1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03EC21-D784-9EDB-F275-60428E050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5AEA52D-0CD6-21E0-5777-2F16DC4C9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767" y="0"/>
            <a:ext cx="6584949" cy="6858000"/>
          </a:xfrm>
          <a:prstGeom prst="rect">
            <a:avLst/>
          </a:prstGeom>
          <a:ln>
            <a:noFill/>
          </a:ln>
          <a:effectLst>
            <a:outerShdw blurRad="457200" dist="76200" sx="96000" sy="96000" algn="t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555706"/>
            <a:ext cx="4361688" cy="404908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6" y="5298623"/>
            <a:ext cx="4371463" cy="971015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5766" y="0"/>
            <a:ext cx="6663325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397585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9891205-2E48-438F-8E2D-D4AB8C3C065A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49B523C6-1C5C-6DE8-4A3F-21360DF86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5059528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57200"/>
            <a:ext cx="4025153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5332780"/>
            <a:ext cx="4025153" cy="101681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57200" y="6396802"/>
            <a:ext cx="1631737" cy="365125"/>
          </a:xfrm>
        </p:spPr>
        <p:txBody>
          <a:bodyPr/>
          <a:lstStyle/>
          <a:p>
            <a:fld id="{D5F03827-1D21-4134-AE54-D5524D64DCEC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63428" y="6396802"/>
            <a:ext cx="254085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519970" y="6396802"/>
            <a:ext cx="539560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29201" y="0"/>
            <a:ext cx="7162800" cy="6858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206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BE31160-AF08-1CA6-A9BD-8666BB284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279" y="441434"/>
            <a:ext cx="7638277" cy="374300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5479642"/>
            <a:ext cx="7543001" cy="77504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48D1D-0000-4046-B84B-B9CEFCDA17B6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20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BE31160-AF08-1CA6-A9BD-8666BB284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278" y="441434"/>
            <a:ext cx="7955280" cy="374300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5479642"/>
            <a:ext cx="7866993" cy="77504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2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1960-FE29-4EC6-B6FC-C22016F1BE24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84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F3B096F-F950-72C3-095D-2538032D9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925186"/>
            <a:ext cx="7876287" cy="359262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8" y="5376439"/>
            <a:ext cx="7876287" cy="98145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199" y="6397585"/>
            <a:ext cx="4043855" cy="365125"/>
          </a:xfrm>
        </p:spPr>
        <p:txBody>
          <a:bodyPr/>
          <a:lstStyle/>
          <a:p>
            <a:fld id="{5D9D788B-2E73-40B9-BCA6-1E765B601FEF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27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7" y="3507830"/>
            <a:ext cx="7772400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8000" dirty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C4D6F1DF-7200-4B91-8050-F635DAB9B966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94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84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7" y="3507830"/>
            <a:ext cx="7772400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8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5D0CDF-3021-486C-B3C2-8B0F2ECF95F9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275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84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48D240F-8668-0DFF-3268-B576F3C3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2797024"/>
          </a:xfrm>
          <a:prstGeom prst="rect">
            <a:avLst/>
          </a:prstGeom>
          <a:ln>
            <a:noFill/>
          </a:ln>
          <a:effectLst>
            <a:outerShdw blurRad="266700" dist="25400" dir="5400000" sx="96000" sy="96000" algn="t" rotWithShape="0">
              <a:srgbClr val="000000">
                <a:alpha val="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62844"/>
            <a:ext cx="11238090" cy="2147328"/>
          </a:xfrm>
        </p:spPr>
        <p:txBody>
          <a:bodyPr anchor="b"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9022" y="3073016"/>
            <a:ext cx="6536267" cy="32261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08813-F68C-4D6B-A0D2-5D7526AA9642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2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48D240F-8668-0DFF-3268-B576F3C3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"/>
            <a:ext cx="12192001" cy="2892972"/>
          </a:xfrm>
          <a:prstGeom prst="rect">
            <a:avLst/>
          </a:prstGeom>
          <a:ln>
            <a:noFill/>
          </a:ln>
          <a:effectLst>
            <a:outerShdw blurRad="266700" dist="25400" dir="540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57200"/>
            <a:ext cx="11232931" cy="2215056"/>
          </a:xfrm>
        </p:spPr>
        <p:txBody>
          <a:bodyPr anchor="b"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4F8487-233E-737D-E06C-88B1E20DDF4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892425"/>
            <a:ext cx="5888421" cy="3965575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61385" y="3231931"/>
            <a:ext cx="5328745" cy="279183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61385" y="6397586"/>
            <a:ext cx="2435774" cy="365125"/>
          </a:xfrm>
        </p:spPr>
        <p:txBody>
          <a:bodyPr/>
          <a:lstStyle/>
          <a:p>
            <a:fld id="{CA9DE485-2DDC-4C87-9D36-DE45D8017C41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78917" y="6397586"/>
            <a:ext cx="2883406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25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BC7D191-B699-A268-2B37-AF87FB6A1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8292" y="0"/>
            <a:ext cx="7033708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415" y="2385975"/>
            <a:ext cx="3635640" cy="2561582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79626" y="2386584"/>
            <a:ext cx="4827810" cy="245973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0">
              <a:buNone/>
              <a:defRPr sz="1800"/>
            </a:lvl2pPr>
            <a:lvl3pPr marL="457200" indent="0">
              <a:buNone/>
              <a:defRPr sz="16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412E-88C0-423A-B33B-2B668DA927D6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DC977C0-EDF0-01D2-4B36-D815C4C62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4998404" cy="6858000"/>
          </a:xfrm>
          <a:prstGeom prst="rect">
            <a:avLst/>
          </a:prstGeom>
          <a:ln>
            <a:noFill/>
          </a:ln>
          <a:effectLst>
            <a:outerShdw blurRad="304800" dist="50800" dir="540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861457"/>
            <a:ext cx="3902530" cy="39003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861457"/>
            <a:ext cx="4956175" cy="3895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159D-7D89-42C2-8281-5FCE30E88AB1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E9EC3E4-62E5-4C6F-9887-208672447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98404" y="0"/>
            <a:ext cx="7193595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31997"/>
            <a:ext cx="4023360" cy="463882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332432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5D23-C9DC-452B-8F85-54BA06AADDEA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CD6CB-7CF3-6170-4CDE-A7067B3BA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4998404" cy="6858000"/>
          </a:xfrm>
          <a:prstGeom prst="rect">
            <a:avLst/>
          </a:prstGeom>
          <a:ln>
            <a:noFill/>
          </a:ln>
          <a:effectLst>
            <a:outerShdw blurRad="292100" dist="25400" dir="540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94391"/>
            <a:ext cx="4031619" cy="494066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94391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F8042-124F-4460-862E-75BE885F369D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11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409648" cy="571963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457200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D655-1974-42EB-ABB7-731D89BD082B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4889D7E3-7299-8FE5-8307-00CC93EFE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973690" cy="6858000"/>
          </a:xfrm>
          <a:prstGeom prst="rect">
            <a:avLst/>
          </a:prstGeom>
          <a:ln>
            <a:noFill/>
          </a:ln>
          <a:effectLst>
            <a:outerShdw blurRad="254000" dist="25400" dir="5400000" sx="94000" sy="94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409648" cy="571963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457200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20626-3D88-4D67-8337-214C7DE03941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98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418F682-5C62-E822-83E8-6084E0F4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ln>
            <a:noFill/>
          </a:ln>
          <a:effectLst>
            <a:outerShdw blurRad="228600" dist="25400" dir="5400000" sx="94000" sy="94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10809026" cy="69368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FAA9E-3664-422A-86BF-374713D410C7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729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9F1FBB-CDF9-0670-184F-9A88B51EF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710407" cy="6858000"/>
          </a:xfrm>
          <a:prstGeom prst="rect">
            <a:avLst/>
          </a:prstGeom>
          <a:ln>
            <a:noFill/>
          </a:ln>
          <a:effectLst>
            <a:outerShdw blurRad="279400" dist="381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827" y="722294"/>
            <a:ext cx="639933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10407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33913" y="2038167"/>
            <a:ext cx="6376640" cy="42379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32827" y="6397585"/>
            <a:ext cx="3091366" cy="365125"/>
          </a:xfrm>
        </p:spPr>
        <p:txBody>
          <a:bodyPr/>
          <a:lstStyle/>
          <a:p>
            <a:fld id="{B01855B3-81BD-4EB3-93B8-24149614A5C2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835C6F1D-29B8-BAD8-4A04-26165093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1999" cy="1715534"/>
          </a:xfrm>
          <a:prstGeom prst="rect">
            <a:avLst/>
          </a:prstGeom>
          <a:ln>
            <a:noFill/>
          </a:ln>
          <a:effectLst>
            <a:outerShdw blurRad="228600" dist="25400" dir="5400000" sx="94000" sy="94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C5ACC7DB-B90B-195F-A4A9-CBAC728A2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00542" y="0"/>
            <a:ext cx="4791457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912"/>
            <a:ext cx="6249032" cy="98755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2031143"/>
            <a:ext cx="6249032" cy="4203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57200" y="6397586"/>
            <a:ext cx="3307438" cy="365125"/>
          </a:xfrm>
        </p:spPr>
        <p:txBody>
          <a:bodyPr/>
          <a:lstStyle/>
          <a:p>
            <a:fld id="{05C068A9-E788-4706-91DE-7660DC7E7F0B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397490"/>
            <a:ext cx="275564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39749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F35C4E8-9A24-3BEF-0D59-220009169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019930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264" y="320040"/>
            <a:ext cx="7062472" cy="1105348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199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41264" y="1595300"/>
            <a:ext cx="7062472" cy="4768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541264" y="6397586"/>
            <a:ext cx="3698786" cy="365125"/>
          </a:xfrm>
        </p:spPr>
        <p:txBody>
          <a:bodyPr/>
          <a:lstStyle/>
          <a:p>
            <a:fld id="{C8311AF8-7954-47E6-837D-7F81EAFD6BAB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326257" y="6397586"/>
            <a:ext cx="318463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C09B6B00-AC17-D2DA-234C-12A24C08F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1732" y="0"/>
            <a:ext cx="4100268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084142" cy="96889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1596044"/>
            <a:ext cx="7084143" cy="4686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57200" y="6397586"/>
            <a:ext cx="3643070" cy="365125"/>
          </a:xfrm>
        </p:spPr>
        <p:txBody>
          <a:bodyPr/>
          <a:lstStyle/>
          <a:p>
            <a:fld id="{6680B6FE-65B2-439C-A510-29C1D5265E18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301338" y="6397956"/>
            <a:ext cx="2988813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290151" y="6397956"/>
            <a:ext cx="499902" cy="36475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76B02D-6E01-2EBF-F325-B8DA39114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721068" cy="6858000"/>
          </a:xfrm>
          <a:prstGeom prst="rect">
            <a:avLst/>
          </a:prstGeom>
          <a:ln>
            <a:noFill/>
          </a:ln>
          <a:effectLst>
            <a:outerShdw blurRad="254000" dist="50800" dir="5400000" sx="96000" sy="96000" algn="t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2526" y="457200"/>
            <a:ext cx="4437283" cy="141002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72106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42463" y="2034314"/>
            <a:ext cx="4437283" cy="4274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7C14F0-7A62-A99F-32EF-20CD6D15875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42464" y="6397586"/>
            <a:ext cx="1081730" cy="365125"/>
          </a:xfrm>
        </p:spPr>
        <p:txBody>
          <a:bodyPr/>
          <a:lstStyle/>
          <a:p>
            <a:fld id="{8B57DA0F-C87F-4899-B3EC-A249D58CEB65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D7113-6F8F-6484-6394-7073CDE0310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D98A66-183A-7844-870D-C3A684106A1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97EE1131-07A4-11FC-0FF4-FD66B6F29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6014" y="0"/>
            <a:ext cx="6525986" cy="6858000"/>
          </a:xfrm>
          <a:prstGeom prst="rect">
            <a:avLst/>
          </a:prstGeom>
          <a:ln>
            <a:noFill/>
          </a:ln>
          <a:effectLst>
            <a:outerShdw blurRad="254000" dist="50800" dir="5400000" sx="96000" sy="96000" algn="t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4596493" cy="1843237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2467530"/>
            <a:ext cx="4596493" cy="3841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400801"/>
            <a:ext cx="2103432" cy="365125"/>
          </a:xfrm>
        </p:spPr>
        <p:txBody>
          <a:bodyPr/>
          <a:lstStyle/>
          <a:p>
            <a:fld id="{09BF27F9-1986-4E12-BC85-E6598B06D7AD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0632" y="6400801"/>
            <a:ext cx="23869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30576" y="6400801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6014" y="0"/>
            <a:ext cx="6525986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893A28-9D93-5E59-7AE5-C62D4A70F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6012" y="0"/>
            <a:ext cx="6525988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57200"/>
            <a:ext cx="4702629" cy="9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596593"/>
            <a:ext cx="4702629" cy="47658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926771" cy="365125"/>
          </a:xfrm>
        </p:spPr>
        <p:txBody>
          <a:bodyPr/>
          <a:lstStyle/>
          <a:p>
            <a:fld id="{E47FC9F7-7102-4089-9AD9-CE2C2E265FF0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83971" y="6400800"/>
            <a:ext cx="25309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80215" y="6400800"/>
            <a:ext cx="5296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66014" y="0"/>
            <a:ext cx="6525985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82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1BF16A2-8C4A-C525-68AF-0E38D15F0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542724" cy="6858000"/>
          </a:xfrm>
          <a:prstGeom prst="rect">
            <a:avLst/>
          </a:prstGeom>
          <a:ln>
            <a:noFill/>
          </a:ln>
          <a:effectLst>
            <a:outerShdw blurRad="254000" dist="50800" dir="5400000" sx="96000" sy="96000" algn="t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062" y="457199"/>
            <a:ext cx="3617863" cy="186033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542725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4061" y="2486370"/>
            <a:ext cx="3617863" cy="38571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064061" y="6397585"/>
            <a:ext cx="1070974" cy="365125"/>
          </a:xfrm>
        </p:spPr>
        <p:txBody>
          <a:bodyPr/>
          <a:lstStyle/>
          <a:p>
            <a:fld id="{880626D8-FAEA-4A7A-8E86-9292DD2FB9F3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397586"/>
            <a:ext cx="254689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2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47FFA00-F19D-35C4-43F5-7774CF783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1999" cy="2028525"/>
          </a:xfrm>
          <a:prstGeom prst="rect">
            <a:avLst/>
          </a:prstGeom>
          <a:ln>
            <a:noFill/>
          </a:ln>
          <a:effectLst>
            <a:outerShdw blurRad="228600" dist="25400" dir="5400000" sx="94000" sy="94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4A3749AB-C065-8805-5DB3-B2B6037D9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1780" y="0"/>
            <a:ext cx="7430220" cy="6858000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3551"/>
            <a:ext cx="3836126" cy="1434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2413678"/>
            <a:ext cx="3836126" cy="38925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98016"/>
            <a:ext cx="1505607" cy="365125"/>
          </a:xfrm>
        </p:spPr>
        <p:txBody>
          <a:bodyPr/>
          <a:lstStyle/>
          <a:p>
            <a:fld id="{E8B55424-EBC7-46E1-8859-6D5273AFBC59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2807" y="6398016"/>
            <a:ext cx="220485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60345" y="6398016"/>
            <a:ext cx="5123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1780" y="0"/>
            <a:ext cx="743021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71898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E37833-A2C4-7FCB-8584-0EB3A49F1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820774" cy="6858000"/>
          </a:xfrm>
          <a:prstGeom prst="rect">
            <a:avLst/>
          </a:prstGeom>
          <a:ln>
            <a:noFill/>
          </a:ln>
          <a:effectLst>
            <a:outerShdw blurRad="304800" dist="38100" dir="5400000" sx="97000" sy="97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20774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188858"/>
            <a:ext cx="3273552" cy="286446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397586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87E338B-BF3D-4703-A59F-B3957392DDB6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397586"/>
            <a:ext cx="233516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B6CED154-A4D5-E707-22BD-0D80A9C97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4635132"/>
          </a:xfrm>
          <a:prstGeom prst="rect">
            <a:avLst/>
          </a:prstGeom>
          <a:ln>
            <a:noFill/>
          </a:ln>
          <a:effectLst>
            <a:outerShdw blurRad="254000" dist="50800" dir="5400000" sx="97000" sy="97000" algn="t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012268"/>
            <a:ext cx="4028615" cy="139033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63513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8637-30A6-46A1-905D-C43BFC64E403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88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461C5781-4169-FC90-2551-F1D73FBC7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3778270"/>
          </a:xfrm>
          <a:prstGeom prst="rect">
            <a:avLst/>
          </a:prstGeom>
          <a:ln>
            <a:noFill/>
          </a:ln>
          <a:effectLst>
            <a:outerShdw blurRad="228600" dist="50800" dir="5400000" sx="97000" sy="97000" algn="t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62318"/>
            <a:ext cx="2953618" cy="20606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15801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BAE6-5400-4DF5-8C4B-BBB4EE1BC900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82B848B-B9C7-8732-7DEB-4C1970F46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ln>
            <a:noFill/>
          </a:ln>
          <a:effectLst>
            <a:outerShdw blurRad="228600" dist="25400" dir="5400000" sx="94000" sy="94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128248" cy="524577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347108"/>
            <a:ext cx="6831915" cy="551089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62494" y="1804308"/>
            <a:ext cx="4251960" cy="4425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62494" y="6397586"/>
            <a:ext cx="961699" cy="365125"/>
          </a:xfrm>
        </p:spPr>
        <p:txBody>
          <a:bodyPr/>
          <a:lstStyle/>
          <a:p>
            <a:fld id="{0A184987-775C-414E-A434-6A26397CAAA1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2655112C-BE7C-E373-6111-176B47FC8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58698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38100" dir="5400000" sx="94000" sy="94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4482573" cy="1453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502" y="2175642"/>
            <a:ext cx="4380271" cy="412475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7A35F-A8C8-4DA9-BE13-530FB142BCA4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457201"/>
            <a:ext cx="5585925" cy="5875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834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2655112C-BE7C-E373-6111-176B47FC8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5584207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38100" dir="5400000" sx="94000" sy="94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4380272" cy="1453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175642"/>
            <a:ext cx="5584206" cy="4682358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457201"/>
            <a:ext cx="5585925" cy="5875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397586"/>
            <a:ext cx="2228193" cy="365125"/>
          </a:xfrm>
        </p:spPr>
        <p:txBody>
          <a:bodyPr/>
          <a:lstStyle/>
          <a:p>
            <a:fld id="{2E427443-1453-43D2-A6BE-3418A0D36CD6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70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5809B3C-AC74-5DC3-09FA-57A871BE9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4612921" cy="6858001"/>
          </a:xfrm>
          <a:prstGeom prst="rect">
            <a:avLst/>
          </a:prstGeom>
          <a:ln>
            <a:noFill/>
          </a:ln>
          <a:effectLst>
            <a:outerShdw blurRad="228600" dist="25400" dir="5400000" sx="94000" sy="94000" algn="t" rotWithShape="0">
              <a:srgbClr val="00000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815079" cy="1453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503" y="2295144"/>
            <a:ext cx="3515063" cy="4005253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F4EFF-C2CF-47AD-8F36-4EE8C96E9290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3500" y="457200"/>
            <a:ext cx="6434138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E16C637-FAC3-7DF2-CC8F-FE7D220AD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8068234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B57A-5AF8-8EF0-32CC-A60A2FCCA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3064" y="1490472"/>
            <a:ext cx="3191256" cy="388620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C150EA-B3AC-0583-FF59-664CCE07E94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1078992"/>
            <a:ext cx="7068312" cy="470916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225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E54E3B-6896-DB25-3CE5-508BA2AF4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6790-75BA-414B-8318-2A9AAE2CCA04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F8CBA-49FB-D90D-DFD0-9B5213A6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9D571-ECED-7C02-93F2-7A94DE27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3002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840E309F-AAB7-BC84-BA3D-1B758FB35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B57A-5AF8-8EF0-32CC-A60A2FCCA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5202936"/>
            <a:ext cx="9738360" cy="11521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C150EA-B3AC-0583-FF59-664CCE07E94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76656"/>
            <a:ext cx="10543032" cy="3675888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E54E3B-6896-DB25-3CE5-508BA2AF4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974-E5D4-4A20-A93A-AE6E2A45EC40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F8CBA-49FB-D90D-DFD0-9B5213A6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9D571-ECED-7C02-93F2-7A94DE27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22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DFEE4E-D15F-E3E3-4D23-B7EF7744FFDB}"/>
              </a:ext>
            </a:extLst>
          </p:cNvPr>
          <p:cNvSpPr/>
          <p:nvPr/>
        </p:nvSpPr>
        <p:spPr>
          <a:xfrm>
            <a:off x="0" y="4939392"/>
            <a:ext cx="12192000" cy="1918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B57A-5AF8-8EF0-32CC-A60A2FCCA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5321808"/>
            <a:ext cx="9738360" cy="11521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C150EA-B3AC-0583-FF59-664CCE07E94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76656"/>
            <a:ext cx="10543032" cy="3675888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E54E3B-6896-DB25-3CE5-508BA2AF4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B62F48-34F7-4906-AB1E-DB67FF6A62C8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F8CBA-49FB-D90D-DFD0-9B5213A6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9D571-ECED-7C02-93F2-7A94DE27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99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19864DF-9848-D6C8-9258-3A5CE4777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8907" y="0"/>
            <a:ext cx="903992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63500" dir="5400000" sx="97000" sy="97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417786"/>
            <a:ext cx="7811814" cy="547851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400" b="0">
                <a:solidFill>
                  <a:schemeClr val="tx2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800" b="0">
                <a:solidFill>
                  <a:schemeClr val="tx2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400" b="0">
                <a:solidFill>
                  <a:schemeClr val="tx2"/>
                </a:solidFill>
              </a:defRPr>
            </a:lvl3pPr>
            <a:lvl4pPr marL="685800" indent="0">
              <a:lnSpc>
                <a:spcPct val="100000"/>
              </a:lnSpc>
              <a:buNone/>
              <a:defRPr sz="4000" b="0">
                <a:solidFill>
                  <a:schemeClr val="tx2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6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0EF676-3A05-40A6-B180-72322A5ACAD8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607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199" y="1929384"/>
            <a:ext cx="8421625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>
                <a:solidFill>
                  <a:schemeClr val="accent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400" b="1">
                <a:solidFill>
                  <a:schemeClr val="accent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000" b="1">
                <a:solidFill>
                  <a:schemeClr val="accent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3600" b="1">
                <a:solidFill>
                  <a:schemeClr val="accent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2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33F6-6BEC-43B7-8100-A475DA47F46D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849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199" y="1929384"/>
            <a:ext cx="8421625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400" b="1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000" b="1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3600" b="1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2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38DC96-A184-437F-B9D7-7C48236B62EE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402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8044ED-5E9D-7194-BECA-3B3CCEF31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BDC66A-C0BD-2A7E-C00B-2DB0DFCFA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8799" y="5592286"/>
            <a:ext cx="9288461" cy="61282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101DD-071D-875F-2EFE-1B5F7F94E9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4073" y="706213"/>
            <a:ext cx="9473188" cy="3526970"/>
          </a:xfrm>
        </p:spPr>
        <p:txBody>
          <a:bodyPr anchor="ctr">
            <a:normAutofit/>
          </a:bodyPr>
          <a:lstStyle>
            <a:lvl1pPr marL="173736" indent="-173736">
              <a:lnSpc>
                <a:spcPct val="100000"/>
              </a:lnSpc>
              <a:buNone/>
              <a:defRPr sz="5400">
                <a:solidFill>
                  <a:schemeClr val="accent1"/>
                </a:solidFill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EC3402-09CE-02D1-1430-5F8B4613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E31BB-E6D8-4FC3-85ED-2E82AF5557ED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A1E84E-4052-C573-9A98-749E34E1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75E38-B7A2-CB8F-C4CD-E2DC374D4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873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8044ED-5E9D-7194-BECA-3B3CCEF31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9" cy="4939393"/>
          </a:xfrm>
          <a:prstGeom prst="rect">
            <a:avLst/>
          </a:prstGeom>
          <a:ln>
            <a:noFill/>
          </a:ln>
          <a:effectLst>
            <a:outerShdw blurRad="304800" dist="508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BDC66A-C0BD-2A7E-C00B-2DB0DFCFA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5522976"/>
            <a:ext cx="8970264" cy="758952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101DD-071D-875F-2EFE-1B5F7F94E9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493776"/>
            <a:ext cx="9116568" cy="3785616"/>
          </a:xfrm>
        </p:spPr>
        <p:txBody>
          <a:bodyPr anchor="t">
            <a:normAutofit/>
          </a:bodyPr>
          <a:lstStyle>
            <a:lvl1pPr marL="173736" indent="-173736">
              <a:lnSpc>
                <a:spcPct val="100000"/>
              </a:lnSpc>
              <a:buNone/>
              <a:defRPr sz="4400">
                <a:solidFill>
                  <a:schemeClr val="tx2"/>
                </a:solidFill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EC3402-09CE-02D1-1430-5F8B4613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B44A-3E31-40DB-9C1C-EA37B8CF3D29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A1E84E-4052-C573-9A98-749E34E1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75E38-B7A2-CB8F-C4CD-E2DC374D4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7843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3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C66A-C0BD-2A7E-C00B-2DB0DFCFA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45920" y="5349240"/>
            <a:ext cx="912571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101DD-071D-875F-2EFE-1B5F7F94E9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272016" cy="3291840"/>
          </a:xfrm>
        </p:spPr>
        <p:txBody>
          <a:bodyPr anchor="ctr">
            <a:normAutofit/>
          </a:bodyPr>
          <a:lstStyle>
            <a:lvl1pPr marL="155448" indent="-155448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EC3402-09CE-02D1-1430-5F8B4613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C5EF5-452C-4906-9430-46AFA6914090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A1E84E-4052-C573-9A98-749E34E1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75E38-B7A2-CB8F-C4CD-E2DC374D4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41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26E94611-9B68-3A55-1A34-78D9B5624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ln>
            <a:noFill/>
          </a:ln>
          <a:effectLst>
            <a:outerShdw blurRad="203200" dist="25400" dir="5400000" sx="93000" sy="93000" algn="t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57200"/>
            <a:ext cx="10896601" cy="69368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459E97E-8FC7-B733-70B9-149BF8E567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1801813"/>
            <a:ext cx="5184775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138CB4F-4B83-4189-07B7-090705EAE73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72200" y="1801813"/>
            <a:ext cx="5181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8A9E-6014-4EAF-AF8C-DE506112FCE3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19884ADE-F00C-2AA5-CD3A-1CBC4D425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1999" cy="1347109"/>
          </a:xfrm>
          <a:prstGeom prst="rect">
            <a:avLst/>
          </a:prstGeom>
          <a:ln>
            <a:noFill/>
          </a:ln>
          <a:effectLst>
            <a:outerShdw blurRad="215900" dist="25400" dir="5400000" sx="93000" sy="93000" algn="t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1"/>
            <a:ext cx="10898189" cy="69368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04308"/>
            <a:ext cx="5184648" cy="5340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800" b="1" cap="all" spc="1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F6CC536-A5EA-3E8E-C528-86BFE808AB6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479675"/>
            <a:ext cx="5184775" cy="3856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4308"/>
            <a:ext cx="5183188" cy="53403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800" b="1" cap="all" spc="1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8B3863-5AFD-7644-B21D-D6057B97D82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72200" y="2479675"/>
            <a:ext cx="5183188" cy="3854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17D5E-8A79-4DD3-BE13-DF14ED636E04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0809026" cy="113225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CCB83-67C0-4146-80A2-38BF8BF923CD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EF15-3690-448A-9A10-B99AE5FD6247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5E2D00-4497-60C5-E8FC-FA83BE12E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2"/>
            <a:ext cx="4604129" cy="6858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657601" cy="175750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199" y="2585544"/>
            <a:ext cx="3657601" cy="367523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457201"/>
            <a:ext cx="6440258" cy="585152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229EA-0834-493E-B1B3-967EBDB83C2A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FBFB14-839E-7A12-0510-8689D86E6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05423" y="0"/>
            <a:ext cx="7586578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25400" dir="5400000" sx="97000" sy="97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688868" cy="2212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823" y="2826137"/>
            <a:ext cx="367350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882-A300-45C5-B296-61F099B2F728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63207" y="557785"/>
            <a:ext cx="6471008" cy="574243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311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655738-04DB-F8B9-B985-BD4FFF625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5418"/>
            <a:ext cx="12191999" cy="25830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228600" dist="25400" dir="5400000" sx="94000" sy="94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5572"/>
            <a:ext cx="10894348" cy="143466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1044" y="3593592"/>
            <a:ext cx="10890504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B303336-736F-4DC6-8BCC-19A34886AFBB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53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D936B30-203F-4712-8AB4-D6468F07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24264"/>
            <a:ext cx="12191999" cy="4299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25400" dir="5400000" sx="96000" sy="96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1111"/>
            <a:ext cx="8430767" cy="2940268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4696445"/>
            <a:ext cx="8430639" cy="127961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228600" indent="0">
              <a:buNone/>
              <a:defRPr sz="2000">
                <a:solidFill>
                  <a:schemeClr val="tx2"/>
                </a:solidFill>
              </a:defRPr>
            </a:lvl2pPr>
            <a:lvl3pPr marL="457200" indent="0">
              <a:buNone/>
              <a:defRPr sz="1800">
                <a:solidFill>
                  <a:schemeClr val="tx2"/>
                </a:solidFill>
              </a:defRPr>
            </a:lvl3pPr>
            <a:lvl4pPr marL="685800" indent="0">
              <a:buNone/>
              <a:defRPr sz="1600">
                <a:solidFill>
                  <a:schemeClr val="tx2"/>
                </a:solidFill>
              </a:defRPr>
            </a:lvl4pPr>
            <a:lvl5pPr marL="914400" indent="0">
              <a:buNone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EB525-A897-439A-8E04-7CB2CC010758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nt">
            <a:extLst>
              <a:ext uri="{FF2B5EF4-FFF2-40B4-BE49-F238E27FC236}">
                <a16:creationId xmlns:a16="http://schemas.microsoft.com/office/drawing/2014/main" id="{F3CE03C6-DBD5-2C9E-3C9A-B3B83F63A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0809026" cy="9702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595301"/>
            <a:ext cx="10809026" cy="4714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199" y="6397586"/>
            <a:ext cx="4043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A2CB6EF1-C97E-4439-84B9-F600DFD8C04B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24193" y="6397586"/>
            <a:ext cx="3238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2323" y="6397586"/>
            <a:ext cx="5305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662" r:id="rId2"/>
    <p:sldLayoutId id="2147483698" r:id="rId3"/>
    <p:sldLayoutId id="2147483728" r:id="rId4"/>
    <p:sldLayoutId id="2147483777" r:id="rId5"/>
    <p:sldLayoutId id="2147483801" r:id="rId6"/>
    <p:sldLayoutId id="2147483800" r:id="rId7"/>
    <p:sldLayoutId id="2147483761" r:id="rId8"/>
    <p:sldLayoutId id="2147483760" r:id="rId9"/>
    <p:sldLayoutId id="2147483786" r:id="rId10"/>
    <p:sldLayoutId id="2147483788" r:id="rId11"/>
    <p:sldLayoutId id="2147483679" r:id="rId12"/>
    <p:sldLayoutId id="2147483680" r:id="rId13"/>
    <p:sldLayoutId id="2147483681" r:id="rId14"/>
    <p:sldLayoutId id="2147483682" r:id="rId15"/>
    <p:sldLayoutId id="2147483706" r:id="rId16"/>
    <p:sldLayoutId id="2147483789" r:id="rId17"/>
    <p:sldLayoutId id="2147483767" r:id="rId18"/>
    <p:sldLayoutId id="2147483689" r:id="rId19"/>
    <p:sldLayoutId id="2147483690" r:id="rId20"/>
    <p:sldLayoutId id="2147483707" r:id="rId21"/>
    <p:sldLayoutId id="2147483708" r:id="rId22"/>
    <p:sldLayoutId id="2147483692" r:id="rId23"/>
    <p:sldLayoutId id="2147483691" r:id="rId24"/>
    <p:sldLayoutId id="2147483733" r:id="rId25"/>
    <p:sldLayoutId id="2147483731" r:id="rId26"/>
    <p:sldLayoutId id="2147483780" r:id="rId27"/>
    <p:sldLayoutId id="2147483694" r:id="rId28"/>
    <p:sldLayoutId id="2147483726" r:id="rId29"/>
    <p:sldLayoutId id="2147483693" r:id="rId30"/>
    <p:sldLayoutId id="2147483672" r:id="rId31"/>
    <p:sldLayoutId id="2147483756" r:id="rId32"/>
    <p:sldLayoutId id="2147483757" r:id="rId33"/>
    <p:sldLayoutId id="2147483696" r:id="rId34"/>
    <p:sldLayoutId id="2147483796" r:id="rId35"/>
    <p:sldLayoutId id="2147483797" r:id="rId36"/>
    <p:sldLayoutId id="2147483798" r:id="rId37"/>
    <p:sldLayoutId id="2147483747" r:id="rId38"/>
    <p:sldLayoutId id="2147483749" r:id="rId39"/>
    <p:sldLayoutId id="2147483759" r:id="rId40"/>
    <p:sldLayoutId id="2147483790" r:id="rId41"/>
    <p:sldLayoutId id="2147483791" r:id="rId42"/>
    <p:sldLayoutId id="2147483792" r:id="rId43"/>
    <p:sldLayoutId id="2147483664" r:id="rId44"/>
    <p:sldLayoutId id="2147483665" r:id="rId45"/>
    <p:sldLayoutId id="2147483666" r:id="rId46"/>
    <p:sldLayoutId id="2147483667" r:id="rId47"/>
    <p:sldLayoutId id="2147483668" r:id="rId48"/>
    <p:sldLayoutId id="2147483784" r:id="rId49"/>
    <p:sldLayoutId id="2147483783" r:id="rId50"/>
    <p:sldLayoutId id="2147483687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statlab.colostate.ed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tatlab.colostate.ed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tatlab.colostate.ed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tatlab.colostate.edu/suppor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science-pm.com/data-science-vs-software-engineering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analyticsvidhya.com/blog/2022/08/basic-introduction-to-data-science-pipeline/" TargetMode="External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eurosys.com/blog/big-data-tool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Precision_and_recal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otallent.com/data-science-tools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agazine.amstat.org/blog/2024/12/02/bachelors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mp.com/en/academic/jmp-student-edition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libguides.colostate.edu/coding-cookies" TargetMode="External"/><Relationship Id="rId2" Type="http://schemas.openxmlformats.org/officeDocument/2006/relationships/hyperlink" Target="https://statlab.colostate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.colostate.edu/rit/research-computing-cyberinfrastructure/" TargetMode="External"/><Relationship Id="rId5" Type="http://schemas.openxmlformats.org/officeDocument/2006/relationships/hyperlink" Target="https://www.research.colostate.edu/dsri/" TargetMode="External"/><Relationship Id="rId4" Type="http://schemas.openxmlformats.org/officeDocument/2006/relationships/hyperlink" Target="https://codingsupport.colostate.edu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courses?query=free&amp;skills=Data%20Science" TargetMode="External"/><Relationship Id="rId2" Type="http://schemas.openxmlformats.org/officeDocument/2006/relationships/hyperlink" Target="https://towardsdatascience.com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7255E-6853-BB83-7133-86B9BA5F4D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Science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CBEA1-E252-3D74-753F-46A1483CA8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Dr. Ann Hess, </a:t>
            </a:r>
            <a:r>
              <a:rPr lang="en-US" sz="2400" dirty="0">
                <a:hlinkClick r:id="rId2"/>
              </a:rPr>
              <a:t>CSU Stat Lab</a:t>
            </a:r>
            <a:endParaRPr lang="en-US" sz="2400" dirty="0"/>
          </a:p>
        </p:txBody>
      </p:sp>
      <p:pic>
        <p:nvPicPr>
          <p:cNvPr id="6" name="Picture Placeholder 5" descr="A close-up of a stone staircase&#10;&#10;AI-generated content may be incorrect.">
            <a:extLst>
              <a:ext uri="{FF2B5EF4-FFF2-40B4-BE49-F238E27FC236}">
                <a16:creationId xmlns:a16="http://schemas.microsoft.com/office/drawing/2014/main" id="{01565D74-0ECB-3EC5-0917-A704BF0D80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3" b="195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6212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D1561-B235-EFCF-E62E-2F742F064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68FCA-0320-5579-3EA0-25C75021ECC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Graybill Statistics and Data Science Laboratory (aka the “Stat Lab”)</a:t>
            </a:r>
          </a:p>
          <a:p>
            <a:r>
              <a:rPr lang="en-US" sz="2800" dirty="0"/>
              <a:t>What is data science?</a:t>
            </a:r>
          </a:p>
          <a:p>
            <a:r>
              <a:rPr lang="en-US" sz="2800" dirty="0"/>
              <a:t>Common data science tasks</a:t>
            </a:r>
          </a:p>
          <a:p>
            <a:r>
              <a:rPr lang="en-US" sz="2800" dirty="0"/>
              <a:t>Data types and formatting</a:t>
            </a:r>
          </a:p>
          <a:p>
            <a:r>
              <a:rPr lang="en-US" sz="2800" dirty="0"/>
              <a:t>Software</a:t>
            </a:r>
          </a:p>
          <a:p>
            <a:r>
              <a:rPr lang="en-US" sz="2800" dirty="0"/>
              <a:t>Resources</a:t>
            </a:r>
          </a:p>
          <a:p>
            <a:r>
              <a:rPr lang="en-US" sz="2800" dirty="0"/>
              <a:t>Questions</a:t>
            </a:r>
          </a:p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A3C364B-8C17-FB38-72D5-4FE1755227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3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E80AE-0F98-395C-6510-A4DC7CD8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Graybill Statistics and Data Science Laboratory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756E9-E6E9-3DAA-BA58-B555CFE5E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Expert statistical support for CSU researchers</a:t>
            </a:r>
          </a:p>
          <a:p>
            <a:r>
              <a:rPr lang="en-US" sz="2800" dirty="0"/>
              <a:t>Advice on study design, data analysis and statistical software</a:t>
            </a:r>
          </a:p>
          <a:p>
            <a:r>
              <a:rPr lang="en-US" sz="2800" dirty="0"/>
              <a:t>Support for grant proposals and funded projects</a:t>
            </a:r>
          </a:p>
          <a:p>
            <a:r>
              <a:rPr lang="en-US" sz="2800" dirty="0"/>
              <a:t>Stat Lab faculty/staff: Dr. Ann Hess and Dr. Eric Gilleland</a:t>
            </a:r>
          </a:p>
          <a:p>
            <a:r>
              <a:rPr lang="en-US" sz="2800" dirty="0">
                <a:hlinkClick r:id="rId2"/>
              </a:rPr>
              <a:t>statlab.colostate.edu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2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EAAC0-6C0F-3C88-808F-6F7FE378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 Lab Consulting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96F57-3754-1C25-0B1A-7FD2A541F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hlinkClick r:id="rId2"/>
              </a:rPr>
              <a:t>Appointments</a:t>
            </a:r>
            <a:r>
              <a:rPr lang="en-US" sz="2800" b="1" dirty="0"/>
              <a:t> with Faculty/Staff Consultants:</a:t>
            </a:r>
          </a:p>
          <a:p>
            <a:r>
              <a:rPr lang="en-US" sz="2800" dirty="0"/>
              <a:t>Support relating to research proposals, study design, more complicated analyses and manuscript preparation</a:t>
            </a:r>
          </a:p>
          <a:p>
            <a:pPr marL="0" indent="0">
              <a:buNone/>
            </a:pPr>
            <a:r>
              <a:rPr lang="en-US" sz="2800" b="1" dirty="0"/>
              <a:t>Drop in with Data:</a:t>
            </a:r>
          </a:p>
          <a:p>
            <a:r>
              <a:rPr lang="en-US" sz="2800" dirty="0"/>
              <a:t>Guidance with data formatting, data “wrangling”, data visualization and common statistical analyses</a:t>
            </a:r>
          </a:p>
          <a:p>
            <a:r>
              <a:rPr lang="en-US" sz="2800" dirty="0"/>
              <a:t>No appointment necessary</a:t>
            </a:r>
          </a:p>
        </p:txBody>
      </p:sp>
    </p:spTree>
    <p:extLst>
      <p:ext uri="{BB962C8B-B14F-4D97-AF65-F5344CB8AC3E}">
        <p14:creationId xmlns:p14="http://schemas.microsoft.com/office/powerpoint/2010/main" val="289964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2D342-0E11-6D5F-0661-38A297F7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 Lab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18272-9E2D-F9A9-1E78-6E220666D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/>
              <a:t>There is no charge for general consulting for graduate students (or vet residents) and for initial faculty meetings.</a:t>
            </a:r>
            <a:endParaRPr lang="en-US" sz="2800" b="1" i="0" u="none" strike="noStrike" baseline="0" dirty="0">
              <a:solidFill>
                <a:srgbClr val="000000"/>
              </a:solidFill>
            </a:endParaRPr>
          </a:p>
          <a:p>
            <a:r>
              <a:rPr lang="en-US" sz="2800" b="0" i="0" u="none" strike="noStrike" baseline="0" dirty="0">
                <a:solidFill>
                  <a:srgbClr val="181B0D"/>
                </a:solidFill>
              </a:rPr>
              <a:t>This service is supported by </a:t>
            </a:r>
            <a:r>
              <a:rPr lang="en-US" sz="2800" dirty="0">
                <a:solidFill>
                  <a:srgbClr val="181B0D"/>
                </a:solidFill>
              </a:rPr>
              <a:t>the Statistics department,  </a:t>
            </a:r>
            <a:r>
              <a:rPr lang="en-US" sz="2800" b="0" i="0" u="none" strike="noStrike" baseline="0" dirty="0">
                <a:solidFill>
                  <a:srgbClr val="181B0D"/>
                </a:solidFill>
              </a:rPr>
              <a:t>Ag Experiment Station, CNS and CVMBS. </a:t>
            </a:r>
          </a:p>
          <a:p>
            <a:r>
              <a:rPr lang="en-US" sz="2800" b="1" i="0" u="none" strike="noStrike" baseline="0" dirty="0">
                <a:solidFill>
                  <a:srgbClr val="181B0D"/>
                </a:solidFill>
              </a:rPr>
              <a:t>We rely on </a:t>
            </a:r>
            <a:r>
              <a:rPr lang="en-US" sz="2800" b="1" i="0" u="none" strike="noStrike" baseline="0" dirty="0">
                <a:solidFill>
                  <a:srgbClr val="181B0D"/>
                </a:solidFill>
                <a:hlinkClick r:id="rId2"/>
              </a:rPr>
              <a:t>support</a:t>
            </a:r>
            <a:r>
              <a:rPr lang="en-US" sz="2800" b="1" i="0" u="none" strike="noStrike" baseline="0" dirty="0">
                <a:solidFill>
                  <a:srgbClr val="181B0D"/>
                </a:solidFill>
              </a:rPr>
              <a:t> from individual faculty users. </a:t>
            </a:r>
            <a:r>
              <a:rPr lang="en-US" sz="2800" dirty="0"/>
              <a:t>Even small contributions are very welcome! </a:t>
            </a:r>
            <a:endParaRPr lang="en-US" sz="2800" b="1" i="0" u="none" strike="noStrike" baseline="0" dirty="0">
              <a:solidFill>
                <a:srgbClr val="181B0D"/>
              </a:solidFill>
            </a:endParaRPr>
          </a:p>
          <a:p>
            <a:r>
              <a:rPr lang="en-US" sz="2800" b="0" i="0" u="none" strike="noStrike" baseline="0" dirty="0">
                <a:solidFill>
                  <a:srgbClr val="181B0D"/>
                </a:solidFill>
              </a:rPr>
              <a:t>Support requested for grant funded projects. </a:t>
            </a:r>
            <a:endParaRPr lang="en-US" sz="2800" b="0" i="0" u="none" strike="noStrike" baseline="0" dirty="0">
              <a:solidFill>
                <a:srgbClr val="000000"/>
              </a:solidFill>
            </a:endParaRPr>
          </a:p>
          <a:p>
            <a:r>
              <a:rPr lang="en-US" sz="2800" dirty="0"/>
              <a:t>Fee-for-service data analysis is available for projects that go beyond general consulting.</a:t>
            </a:r>
          </a:p>
        </p:txBody>
      </p:sp>
    </p:spTree>
    <p:extLst>
      <p:ext uri="{BB962C8B-B14F-4D97-AF65-F5344CB8AC3E}">
        <p14:creationId xmlns:p14="http://schemas.microsoft.com/office/powerpoint/2010/main" val="245149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797A-3F63-F52A-AD1E-37E3A8926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688868" cy="2212313"/>
          </a:xfrm>
        </p:spPr>
        <p:txBody>
          <a:bodyPr anchor="t">
            <a:normAutofit/>
          </a:bodyPr>
          <a:lstStyle/>
          <a:p>
            <a:r>
              <a:rPr lang="en-US" sz="3600" b="1" dirty="0"/>
              <a:t>What is data science?</a:t>
            </a:r>
          </a:p>
        </p:txBody>
      </p:sp>
      <p:sp>
        <p:nvSpPr>
          <p:cNvPr id="1031" name="Text Placeholder 2">
            <a:extLst>
              <a:ext uri="{FF2B5EF4-FFF2-40B4-BE49-F238E27FC236}">
                <a16:creationId xmlns:a16="http://schemas.microsoft.com/office/drawing/2014/main" id="{822E4735-3013-13C4-E9B8-EBB730B2B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559" y="1866294"/>
            <a:ext cx="3673508" cy="4660575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6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Process of </a:t>
            </a:r>
            <a:r>
              <a:rPr lang="en-US" sz="26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learning from data, </a:t>
            </a:r>
            <a:r>
              <a:rPr lang="en-US" sz="26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in order to </a:t>
            </a:r>
            <a:r>
              <a:rPr lang="en-US" sz="26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make informed decisions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Gathering data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Organizing and studying information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Finding patterns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6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Using results to address questions</a:t>
            </a:r>
            <a:endParaRPr lang="en-US" sz="2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Venn Diagram showing Data Science as the intersection of Math/Statistics, Computer Science and Domain Knowledge.">
            <a:extLst>
              <a:ext uri="{FF2B5EF4-FFF2-40B4-BE49-F238E27FC236}">
                <a16:creationId xmlns:a16="http://schemas.microsoft.com/office/drawing/2014/main" id="{BD3FD738-17ED-1DA5-B8CD-565449BD233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562600" y="457200"/>
            <a:ext cx="5742430" cy="515721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3232A-133D-5301-2385-9AF52FECBBD9}"/>
              </a:ext>
            </a:extLst>
          </p:cNvPr>
          <p:cNvSpPr txBox="1"/>
          <p:nvPr/>
        </p:nvSpPr>
        <p:spPr>
          <a:xfrm>
            <a:off x="5562600" y="5867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https://www.datascience-pm.com/data-science-vs-software-engineering/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797A-3F63-F52A-AD1E-37E3A8926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688868" cy="2212313"/>
          </a:xfrm>
        </p:spPr>
        <p:txBody>
          <a:bodyPr anchor="t">
            <a:normAutofit/>
          </a:bodyPr>
          <a:lstStyle/>
          <a:p>
            <a:r>
              <a:rPr lang="en-US" sz="3600" dirty="0"/>
              <a:t>Data Science Process</a:t>
            </a:r>
          </a:p>
        </p:txBody>
      </p:sp>
      <p:sp>
        <p:nvSpPr>
          <p:cNvPr id="1031" name="Text Placeholder 2">
            <a:extLst>
              <a:ext uri="{FF2B5EF4-FFF2-40B4-BE49-F238E27FC236}">
                <a16:creationId xmlns:a16="http://schemas.microsoft.com/office/drawing/2014/main" id="{822E4735-3013-13C4-E9B8-EBB730B2B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559" y="1866294"/>
            <a:ext cx="3673508" cy="4660575"/>
          </a:xfrm>
        </p:spPr>
        <p:txBody>
          <a:bodyPr>
            <a:normAutofit lnSpcReduction="10000"/>
          </a:bodyPr>
          <a:lstStyle/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Start with a question!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Collect data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Clean and organize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Explore and visualize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Build models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Communicate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3232A-133D-5301-2385-9AF52FECBBD9}"/>
              </a:ext>
            </a:extLst>
          </p:cNvPr>
          <p:cNvSpPr txBox="1"/>
          <p:nvPr/>
        </p:nvSpPr>
        <p:spPr>
          <a:xfrm>
            <a:off x="5562600" y="5867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https://www.analyticsvidhya.com/blog/2022/08/basic-introduction-to-data-science-pipeline/</a:t>
            </a:r>
            <a:endParaRPr lang="en-US" dirty="0"/>
          </a:p>
        </p:txBody>
      </p:sp>
      <p:pic>
        <p:nvPicPr>
          <p:cNvPr id="2052" name="Picture 4" descr="STAGES OF Data Science Pipeline">
            <a:extLst>
              <a:ext uri="{FF2B5EF4-FFF2-40B4-BE49-F238E27FC236}">
                <a16:creationId xmlns:a16="http://schemas.microsoft.com/office/drawing/2014/main" id="{3E08F9A1-3A19-6E96-D4A3-1E017ED21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482" y="344269"/>
            <a:ext cx="5959318" cy="522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782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0D18-A276-9A50-7CC0-6F7159BC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688868" cy="2212313"/>
          </a:xfrm>
        </p:spPr>
        <p:txBody>
          <a:bodyPr>
            <a:normAutofit/>
          </a:bodyPr>
          <a:lstStyle/>
          <a:p>
            <a:r>
              <a:rPr lang="en-US" sz="3600" dirty="0"/>
              <a:t>Big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550EE-241C-58B6-0138-2CE568927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823" y="1295400"/>
            <a:ext cx="3673508" cy="496537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u="none" strike="noStrike" dirty="0">
                <a:effectLst/>
                <a:latin typeface="Google Sans"/>
              </a:rPr>
              <a:t>E</a:t>
            </a:r>
            <a:r>
              <a:rPr lang="en-US" sz="2400" dirty="0"/>
              <a:t>xtremely large datasets that cannot be easily stored, managed, or analyzed using traditional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More common at CSU</a:t>
            </a:r>
            <a:br>
              <a:rPr lang="en-US" sz="2400" dirty="0"/>
            </a:br>
            <a:r>
              <a:rPr lang="en-US" sz="2400" b="1" dirty="0"/>
              <a:t>big p &gt; little n</a:t>
            </a:r>
            <a:r>
              <a:rPr lang="en-US" sz="2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Predictors (p), features, columns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Observations (n), units, rows</a:t>
            </a:r>
          </a:p>
        </p:txBody>
      </p:sp>
      <p:sp>
        <p:nvSpPr>
          <p:cNvPr id="5" name="AutoShape 2" descr="big data big data criteria">
            <a:extLst>
              <a:ext uri="{FF2B5EF4-FFF2-40B4-BE49-F238E27FC236}">
                <a16:creationId xmlns:a16="http://schemas.microsoft.com/office/drawing/2014/main" id="{519C57E2-7700-CEA2-F485-B80CAE31CC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38413" y="0"/>
            <a:ext cx="6453187" cy="621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4" descr="big data big data criteria">
            <a:extLst>
              <a:ext uri="{FF2B5EF4-FFF2-40B4-BE49-F238E27FC236}">
                <a16:creationId xmlns:a16="http://schemas.microsoft.com/office/drawing/2014/main" id="{2A1B9EB2-87CF-A17F-0575-C2E81320D4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1371600"/>
            <a:ext cx="711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8" name="Picture 7" descr="People define big data as volume, velocity, variety, veracity and volume.">
            <a:extLst>
              <a:ext uri="{FF2B5EF4-FFF2-40B4-BE49-F238E27FC236}">
                <a16:creationId xmlns:a16="http://schemas.microsoft.com/office/drawing/2014/main" id="{5494B1C1-471D-3B93-A997-681839355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509" y="228600"/>
            <a:ext cx="5534252" cy="5334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48EC50-EFB5-67F4-A2DD-C2BD5291718F}"/>
              </a:ext>
            </a:extLst>
          </p:cNvPr>
          <p:cNvSpPr txBox="1"/>
          <p:nvPr/>
        </p:nvSpPr>
        <p:spPr>
          <a:xfrm>
            <a:off x="5663227" y="5891443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https://neurosys.com/blog/big-data-tools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61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9E8EE-679E-2F9A-06AB-8B3D92AC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Common Data Science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767D9-399F-8726-3A06-40FED56F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 tasks depend on the project!</a:t>
            </a:r>
          </a:p>
          <a:p>
            <a:r>
              <a:rPr lang="en-US" dirty="0"/>
              <a:t>We do data science to address research questions. </a:t>
            </a:r>
          </a:p>
        </p:txBody>
      </p:sp>
    </p:spTree>
    <p:extLst>
      <p:ext uri="{BB962C8B-B14F-4D97-AF65-F5344CB8AC3E}">
        <p14:creationId xmlns:p14="http://schemas.microsoft.com/office/powerpoint/2010/main" val="2278315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68277-993A-DDDF-66B6-2877B123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7200"/>
            <a:ext cx="3409648" cy="5719639"/>
          </a:xfrm>
        </p:spPr>
        <p:txBody>
          <a:bodyPr anchor="t">
            <a:normAutofit/>
          </a:bodyPr>
          <a:lstStyle/>
          <a:p>
            <a:r>
              <a:rPr lang="en-US" sz="3600" dirty="0"/>
              <a:t>Data Cleaning, Wrangling and Preprocessing</a:t>
            </a:r>
            <a:br>
              <a:rPr lang="en-US" sz="3600" dirty="0"/>
            </a:br>
            <a:br>
              <a:rPr lang="en-US" dirty="0"/>
            </a:br>
            <a:r>
              <a:rPr lang="en-US" dirty="0"/>
              <a:t>“Data science is 80% preparing data, 20% complaining about preparing data.”</a:t>
            </a:r>
            <a:br>
              <a:rPr lang="en-US" dirty="0"/>
            </a:br>
            <a:r>
              <a:rPr lang="en-US" dirty="0"/>
              <a:t>Richard Cornelius Suwandi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63BF42-3871-C5F7-431C-0D5B6257881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04521154"/>
              </p:ext>
            </p:extLst>
          </p:nvPr>
        </p:nvGraphicFramePr>
        <p:xfrm>
          <a:off x="4504268" y="457200"/>
          <a:ext cx="7315200" cy="5806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7726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9C61-826D-B111-3C2C-6ACF3639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16B6A-B571-8524-34F7-9A5DF6540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 visualizations will tell the story of the data.</a:t>
            </a:r>
          </a:p>
          <a:p>
            <a:r>
              <a:rPr lang="en-US" dirty="0"/>
              <a:t>Simple, uncluttered graphs make it easier for readers to absorb information.</a:t>
            </a:r>
          </a:p>
          <a:p>
            <a:r>
              <a:rPr lang="en-US" dirty="0"/>
              <a:t>Often show both trends/associations AND exceptions.</a:t>
            </a:r>
          </a:p>
          <a:p>
            <a:r>
              <a:rPr lang="en-US" dirty="0"/>
              <a:t>“</a:t>
            </a:r>
            <a:r>
              <a:rPr lang="en-US" b="0" u="none" strike="noStrike" dirty="0">
                <a:effectLst/>
                <a:latin typeface="Google Sans"/>
              </a:rPr>
              <a:t>The numbers have no way of speaking for themselves. We speak for them. We imbue them with meaning.” Nate Silver</a:t>
            </a:r>
            <a:endParaRPr lang="en-US" dirty="0"/>
          </a:p>
          <a:p>
            <a:r>
              <a:rPr lang="en-US" dirty="0"/>
              <a:t>“The greatest value of a picture is when it forces us to notice what we never expected to see.” John Tukey</a:t>
            </a:r>
          </a:p>
        </p:txBody>
      </p:sp>
    </p:spTree>
    <p:extLst>
      <p:ext uri="{BB962C8B-B14F-4D97-AF65-F5344CB8AC3E}">
        <p14:creationId xmlns:p14="http://schemas.microsoft.com/office/powerpoint/2010/main" val="355618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86CF9-188F-18A3-E9B8-FF0503636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Modeling (Supervised Learning)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0E8B2-3E02-068D-B12F-5BCB28CFC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predict a response using predictors (features).</a:t>
            </a:r>
          </a:p>
          <a:p>
            <a:r>
              <a:rPr lang="en-US" dirty="0"/>
              <a:t>MANY methods available: regression, random forest, lasso, </a:t>
            </a:r>
            <a:r>
              <a:rPr lang="en-US" dirty="0" err="1"/>
              <a:t>xgboost</a:t>
            </a:r>
            <a:endParaRPr lang="en-US" dirty="0"/>
          </a:p>
          <a:p>
            <a:r>
              <a:rPr lang="en-US" dirty="0"/>
              <a:t>Some methods select a </a:t>
            </a:r>
            <a:r>
              <a:rPr lang="en-US" i="1" dirty="0"/>
              <a:t>subset</a:t>
            </a:r>
            <a:r>
              <a:rPr lang="en-US" dirty="0"/>
              <a:t> of predictors.</a:t>
            </a:r>
          </a:p>
          <a:p>
            <a:r>
              <a:rPr lang="en-US" dirty="0"/>
              <a:t>Other methods use </a:t>
            </a:r>
            <a:r>
              <a:rPr lang="en-US" i="1" dirty="0"/>
              <a:t>all</a:t>
            </a:r>
            <a:r>
              <a:rPr lang="en-US" dirty="0"/>
              <a:t> predictors, but provide measures of “variable importance”.</a:t>
            </a:r>
          </a:p>
          <a:p>
            <a:r>
              <a:rPr lang="en-US" dirty="0"/>
              <a:t>Evaluate predictive performance using training/test split OR cross validation.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81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11F9-136D-C2DF-5008-203E81A2A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(Unsupervised Learning)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4E413-E984-8A75-23C6-A53A9BAB7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group similar data points together, without using labels. </a:t>
            </a:r>
          </a:p>
          <a:p>
            <a:r>
              <a:rPr lang="en-US" dirty="0"/>
              <a:t>MANY methods available: k-means, hierarchical, dbscan</a:t>
            </a:r>
          </a:p>
          <a:p>
            <a:r>
              <a:rPr lang="en-US" dirty="0"/>
              <a:t>Clustering results are presented graphically</a:t>
            </a:r>
          </a:p>
        </p:txBody>
      </p:sp>
    </p:spTree>
    <p:extLst>
      <p:ext uri="{BB962C8B-B14F-4D97-AF65-F5344CB8AC3E}">
        <p14:creationId xmlns:p14="http://schemas.microsoft.com/office/powerpoint/2010/main" val="109444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8B2A-F5C8-CCBD-C9A0-67708CF9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Example: Desroisers &amp; Bell (2024)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AE1D5-11F4-DFE4-CEEB-A95BF51F8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Desroisers &amp; Bell (2024). </a:t>
            </a:r>
            <a:r>
              <a:rPr lang="en-US" b="0" i="0" u="none" strike="noStrike" baseline="0" dirty="0"/>
              <a:t>Airborne Radar Quality Control with Machine Learning.  </a:t>
            </a:r>
            <a:r>
              <a:rPr lang="en-US" i="1" dirty="0"/>
              <a:t>Artificial Intelligence for the Earth Systems</a:t>
            </a:r>
            <a:r>
              <a:rPr lang="en-US" dirty="0"/>
              <a:t> 3.1 (2024): e230064.</a:t>
            </a:r>
          </a:p>
          <a:p>
            <a:r>
              <a:rPr lang="en-US" dirty="0"/>
              <a:t>Abstract: “Airborne Doppler radar provides detailed and targeted observations of winds and precipitation in weather systems over remote or difficult-to-access regions that can help to improve scientific understanding and weather forecasts. </a:t>
            </a:r>
            <a:r>
              <a:rPr lang="en-US" b="1" dirty="0"/>
              <a:t>Quality control (QC) is necessary to remove nonweather echoes from raw radar data for subsequent analysis. </a:t>
            </a:r>
            <a:r>
              <a:rPr lang="en-US" dirty="0"/>
              <a:t>The complex decision-making ability of the machine learning random-forest technique is employed to create a generalized QC method for airborne radar data in convective weather systems. A manually QCed dataset was used to train the model….”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106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D315A-4D67-90EF-336F-E2BA0EE5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Example: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11F57-7390-FBD2-DC41-94721C84B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595301"/>
            <a:ext cx="6400799" cy="4714059"/>
          </a:xfrm>
        </p:spPr>
        <p:txBody>
          <a:bodyPr/>
          <a:lstStyle/>
          <a:p>
            <a:r>
              <a:rPr lang="en-US" dirty="0"/>
              <a:t>Response variable: Weather, </a:t>
            </a:r>
            <a:r>
              <a:rPr lang="en-US" dirty="0">
                <a:solidFill>
                  <a:srgbClr val="FF0000"/>
                </a:solidFill>
              </a:rPr>
              <a:t>binary (yes/no)</a:t>
            </a:r>
          </a:p>
          <a:p>
            <a:r>
              <a:rPr lang="en-US" dirty="0"/>
              <a:t>Predictor variables (features): p =14 numeric variables</a:t>
            </a:r>
          </a:p>
          <a:p>
            <a:r>
              <a:rPr lang="en-US" dirty="0"/>
              <a:t>n = 87.9 million total radar gates</a:t>
            </a:r>
          </a:p>
          <a:p>
            <a:r>
              <a:rPr lang="en-US" dirty="0"/>
              <a:t>Split into training (72%), validation (8%), and testing (20%) sets</a:t>
            </a:r>
          </a:p>
        </p:txBody>
      </p:sp>
      <p:pic>
        <p:nvPicPr>
          <p:cNvPr id="5" name="Picture 4" descr="DesRoisers&amp;Bell Figure 1: Flowchart of the experimental set up to create a random forest model for airborne Doppler radar QC.">
            <a:extLst>
              <a:ext uri="{FF2B5EF4-FFF2-40B4-BE49-F238E27FC236}">
                <a16:creationId xmlns:a16="http://schemas.microsoft.com/office/drawing/2014/main" id="{27CAF5C8-F65C-5086-EE58-94B0B8AF7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752600"/>
            <a:ext cx="5037502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12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9564-0EC7-C522-E3B9-B3D22C42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Example: Analysis and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C48AC-EB28-6D81-4729-F59FA7260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Software: Python?</a:t>
            </a:r>
          </a:p>
          <a:p>
            <a:r>
              <a:rPr lang="en-US" dirty="0"/>
              <a:t>Predictive models using random forest (RF) and lasso logistic regression to predict weather (</a:t>
            </a:r>
            <a:r>
              <a:rPr lang="en-US" dirty="0">
                <a:solidFill>
                  <a:srgbClr val="FF0000"/>
                </a:solidFill>
              </a:rPr>
              <a:t>binary</a:t>
            </a:r>
            <a:r>
              <a:rPr lang="en-US" dirty="0"/>
              <a:t>)</a:t>
            </a:r>
          </a:p>
          <a:p>
            <a:r>
              <a:rPr lang="en-US" dirty="0"/>
              <a:t>Results: </a:t>
            </a:r>
          </a:p>
          <a:p>
            <a:pPr lvl="1"/>
            <a:r>
              <a:rPr lang="en-US" sz="2800" dirty="0"/>
              <a:t>Feature importance (RF) or feature selection (lasso)</a:t>
            </a:r>
          </a:p>
          <a:p>
            <a:pPr lvl="1"/>
            <a:r>
              <a:rPr lang="en-US" sz="2800" dirty="0">
                <a:hlinkClick r:id="rId2"/>
              </a:rPr>
              <a:t>Precision </a:t>
            </a:r>
            <a:r>
              <a:rPr lang="en-US" sz="2800" dirty="0"/>
              <a:t>(or positive predictive value)</a:t>
            </a:r>
          </a:p>
          <a:p>
            <a:pPr lvl="1"/>
            <a:r>
              <a:rPr lang="en-US" sz="2800" dirty="0">
                <a:hlinkClick r:id="rId2"/>
              </a:rPr>
              <a:t>Recall</a:t>
            </a:r>
            <a:r>
              <a:rPr lang="en-US" sz="2800" dirty="0"/>
              <a:t> (or true positive rate or sensitivity)</a:t>
            </a:r>
          </a:p>
        </p:txBody>
      </p:sp>
    </p:spTree>
    <p:extLst>
      <p:ext uri="{BB962C8B-B14F-4D97-AF65-F5344CB8AC3E}">
        <p14:creationId xmlns:p14="http://schemas.microsoft.com/office/powerpoint/2010/main" val="884555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647FD-59E7-EA32-9D67-E85192446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Example: Metcalf et al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CC08D-C802-D1AD-79C9-3E732DA50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/>
              <a:t>Metcalf et al (2016). </a:t>
            </a:r>
            <a:r>
              <a:rPr lang="en-US" sz="2400" b="0" i="0" u="none" strike="noStrike" baseline="0" dirty="0"/>
              <a:t>Microbial community assembly and metabolic function during mammalian corpse decomposition.  </a:t>
            </a:r>
            <a:r>
              <a:rPr lang="en-US" sz="2400" i="1" dirty="0"/>
              <a:t>Science</a:t>
            </a:r>
            <a:r>
              <a:rPr lang="en-US" sz="2400" dirty="0"/>
              <a:t>, </a:t>
            </a:r>
            <a:r>
              <a:rPr lang="en-US" sz="2400" i="1" dirty="0"/>
              <a:t>351</a:t>
            </a:r>
            <a:r>
              <a:rPr lang="en-US" sz="2400" dirty="0"/>
              <a:t>(6269), 158-162.</a:t>
            </a:r>
          </a:p>
          <a:p>
            <a:pPr algn="l"/>
            <a:r>
              <a:rPr lang="en-US" sz="2400" dirty="0"/>
              <a:t>Abstract: “</a:t>
            </a:r>
            <a:r>
              <a:rPr lang="en-US" sz="2400" b="0" i="0" u="none" strike="noStrike" baseline="0" dirty="0"/>
              <a:t>Vertebrate corpse decomposition provides an important stage in nutrient cycling in most terrestrial habitats, yet microbially mediated processes are poorly understood. Here we combine deep microbial community characterization, community-level metabolic reconstruction, and soil biogeochemical assessment to understand the principles governing microbial community assembly during decomposition of mouse and human corpses on different soil substrates. </a:t>
            </a:r>
            <a:r>
              <a:rPr lang="en-US" sz="2400" b="1" i="0" u="none" strike="noStrike" baseline="0" dirty="0"/>
              <a:t>We find a suite of bacterial and fungal groups </a:t>
            </a:r>
            <a:r>
              <a:rPr lang="en-US" sz="2400" b="0" i="0" u="none" strike="noStrike" baseline="0" dirty="0"/>
              <a:t>that contribute to nitrogen cycling and a reproducible network of decomposers that emerge on </a:t>
            </a:r>
            <a:r>
              <a:rPr lang="en-US" sz="2400" b="1" i="0" u="none" strike="noStrike" baseline="0" dirty="0"/>
              <a:t>predictable time scales</a:t>
            </a:r>
            <a:r>
              <a:rPr lang="en-US" sz="2400" b="0" i="0" u="none" strike="noStrike" baseline="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647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6500-849D-B2D1-4030-DF9DC837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Example: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A022F-EDDF-B22B-2597-5E1BAA650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Response variable: post mortem interval (PMI), </a:t>
            </a:r>
            <a:r>
              <a:rPr lang="en-US" dirty="0">
                <a:solidFill>
                  <a:schemeClr val="accent1"/>
                </a:solidFill>
              </a:rPr>
              <a:t>numeric </a:t>
            </a:r>
          </a:p>
          <a:p>
            <a:r>
              <a:rPr lang="en-US" dirty="0"/>
              <a:t>Predictor variables (features): microbial taxa (p = hundreds or thousands?)</a:t>
            </a:r>
          </a:p>
          <a:p>
            <a:r>
              <a:rPr lang="en-US" dirty="0"/>
              <a:t>n = 15 mice, with multiple locations per mouse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65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CB6F-E116-6839-890F-6C49C4AAC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Example: Analysis and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F5E54-2B85-D8C1-1F75-F491AF0D6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6857999" cy="4729299"/>
          </a:xfrm>
        </p:spPr>
        <p:txBody>
          <a:bodyPr/>
          <a:lstStyle/>
          <a:p>
            <a:r>
              <a:rPr lang="en-US" dirty="0"/>
              <a:t>Software: Qiime (microbiome analysis) and R</a:t>
            </a:r>
          </a:p>
          <a:p>
            <a:r>
              <a:rPr lang="en-US" dirty="0"/>
              <a:t>Principle Coordinates Analysis (using distances)</a:t>
            </a:r>
          </a:p>
          <a:p>
            <a:r>
              <a:rPr lang="en-US" dirty="0"/>
              <a:t>Random Forest (RF) to predict PMI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(#)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</a:rPr>
              <a:t>Results: Accuracy of RF model measured as root mean squared error (RMSE) </a:t>
            </a:r>
            <a:endParaRPr lang="en-US" dirty="0"/>
          </a:p>
        </p:txBody>
      </p:sp>
      <p:pic>
        <p:nvPicPr>
          <p:cNvPr id="5" name="Picture 4" descr="Metcalf (2016) Fig 1A: &#10;Results of principal coordinates analysis (PCoA) based on unweightedUniFrac&#10;distances for mouse skin bacterial and archaeal communities. Samples are&#10;colored by days of decomposition">
            <a:extLst>
              <a:ext uri="{FF2B5EF4-FFF2-40B4-BE49-F238E27FC236}">
                <a16:creationId xmlns:a16="http://schemas.microsoft.com/office/drawing/2014/main" id="{C3B1BFC3-15A8-D1BB-047E-641F7FABC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752600"/>
            <a:ext cx="4495801" cy="432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99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C33F1-ED08-BC3C-93B6-9C7B4878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B78BE-8EFB-6FF3-9539-0B6D7CCEA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99" y="1595301"/>
            <a:ext cx="10047027" cy="47140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Data type is a simple idea that is very important for guiding appropriate analysis.</a:t>
            </a:r>
          </a:p>
          <a:p>
            <a:r>
              <a:rPr lang="en-US" dirty="0">
                <a:solidFill>
                  <a:srgbClr val="FF0000"/>
                </a:solidFill>
              </a:rPr>
              <a:t>Categorical</a:t>
            </a:r>
            <a:r>
              <a:rPr lang="en-US" dirty="0"/>
              <a:t> (Qualitative) variables: values represent categories or groups.</a:t>
            </a:r>
          </a:p>
          <a:p>
            <a:pPr lvl="1"/>
            <a:r>
              <a:rPr lang="en-US" sz="2400" dirty="0"/>
              <a:t>Examples: weather (yes/no), animal species, transport type</a:t>
            </a:r>
          </a:p>
          <a:p>
            <a:pPr lvl="1"/>
            <a:r>
              <a:rPr lang="en-US" sz="2400" dirty="0"/>
              <a:t>Even if numbers are used for coding, these are just (arbitrary) labels</a:t>
            </a:r>
            <a:endParaRPr lang="en-US" dirty="0"/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Numeric</a:t>
            </a:r>
            <a:r>
              <a:rPr lang="en-US" dirty="0"/>
              <a:t> (Quantitative) variables: represent amounts or quantities</a:t>
            </a:r>
          </a:p>
          <a:p>
            <a:pPr lvl="1"/>
            <a:r>
              <a:rPr lang="en-US" sz="2400" dirty="0"/>
              <a:t>Examples: PMI, tree canopy cover, air temperature</a:t>
            </a:r>
            <a:endParaRPr lang="en-US" dirty="0"/>
          </a:p>
        </p:txBody>
      </p:sp>
      <p:pic>
        <p:nvPicPr>
          <p:cNvPr id="7" name="Picture 6" descr="A red graph on a white background&#10;&#10;Description automatically generated">
            <a:extLst>
              <a:ext uri="{FF2B5EF4-FFF2-40B4-BE49-F238E27FC236}">
                <a16:creationId xmlns:a16="http://schemas.microsoft.com/office/drawing/2014/main" id="{0B7ACB8B-676E-B628-96E8-179634E51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3" y="2743200"/>
            <a:ext cx="1066800" cy="1056641"/>
          </a:xfrm>
          <a:prstGeom prst="rect">
            <a:avLst/>
          </a:prstGeom>
        </p:spPr>
      </p:pic>
      <p:pic>
        <p:nvPicPr>
          <p:cNvPr id="9" name="Picture 8" descr="A blue triangle with a white background&#10;&#10;Description automatically generated">
            <a:extLst>
              <a:ext uri="{FF2B5EF4-FFF2-40B4-BE49-F238E27FC236}">
                <a16:creationId xmlns:a16="http://schemas.microsoft.com/office/drawing/2014/main" id="{55CA6094-4A55-A6F8-97E1-25C0D663C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68" y="4714748"/>
            <a:ext cx="1064392" cy="107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35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2FC0B-58C4-F13D-9BA5-645185953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data type so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F9750-E062-4787-DC9F-CF3A55562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Summarization/Visualization: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categorical</a:t>
            </a:r>
            <a:r>
              <a:rPr lang="en-US" dirty="0"/>
              <a:t> variables, use counts, proportions or percentages.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numeric</a:t>
            </a:r>
            <a:r>
              <a:rPr lang="en-US" dirty="0"/>
              <a:t> variables, use mean, median, mode, etc.</a:t>
            </a:r>
          </a:p>
          <a:p>
            <a:r>
              <a:rPr lang="en-US" dirty="0"/>
              <a:t>Modeling: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categorical</a:t>
            </a:r>
            <a:r>
              <a:rPr lang="en-US" dirty="0"/>
              <a:t> responses, “classification” via logistic regression (and related methods)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numeric</a:t>
            </a:r>
            <a:r>
              <a:rPr lang="en-US" dirty="0"/>
              <a:t> responses, “regression” via linear regression (and related methods)</a:t>
            </a:r>
          </a:p>
          <a:p>
            <a:r>
              <a:rPr lang="en-US" dirty="0"/>
              <a:t>Predictive performance: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categorical</a:t>
            </a:r>
            <a:r>
              <a:rPr lang="en-US" dirty="0"/>
              <a:t> responses, use accuracy, precision, recall, etc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numeric</a:t>
            </a:r>
            <a:r>
              <a:rPr lang="en-US" dirty="0"/>
              <a:t> responses, use root mean squared error. </a:t>
            </a:r>
          </a:p>
          <a:p>
            <a:pPr marL="2286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719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E335-812A-1FD5-7D0B-7524CEF2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CCA10-5AEE-01E7-AD49-666DA7ED2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formatting is a critical step for analysis. </a:t>
            </a:r>
          </a:p>
          <a:p>
            <a:r>
              <a:rPr lang="en-US" sz="2800" b="1" dirty="0"/>
              <a:t>The original data should never be modified and should be stored in a secure location!</a:t>
            </a:r>
          </a:p>
          <a:p>
            <a:r>
              <a:rPr lang="en-US" sz="2800" dirty="0"/>
              <a:t>Common to have multiple versions of the data.  Plan ahead to reduce the number of versions.</a:t>
            </a:r>
          </a:p>
          <a:p>
            <a:r>
              <a:rPr lang="en-US" sz="2800" dirty="0"/>
              <a:t>Keep track of the steps you take in your clean up and analysis (just as you would keep track of any other research step).</a:t>
            </a:r>
          </a:p>
        </p:txBody>
      </p:sp>
    </p:spTree>
    <p:extLst>
      <p:ext uri="{BB962C8B-B14F-4D97-AF65-F5344CB8AC3E}">
        <p14:creationId xmlns:p14="http://schemas.microsoft.com/office/powerpoint/2010/main" val="981247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26999-42E5-EB12-37E6-9E3DB70E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Formatting: Make it a Rectangle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EA690-17E9-F070-E131-E70FD71E9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Single (big) rectangle with:</a:t>
            </a:r>
          </a:p>
          <a:p>
            <a:pPr lvl="1"/>
            <a:r>
              <a:rPr lang="en-US" sz="2800" b="1" dirty="0"/>
              <a:t>rows</a:t>
            </a:r>
            <a:r>
              <a:rPr lang="en-US" sz="2800" dirty="0"/>
              <a:t> contain </a:t>
            </a:r>
            <a:r>
              <a:rPr lang="en-US" sz="2800" b="1" dirty="0"/>
              <a:t>observations</a:t>
            </a:r>
            <a:r>
              <a:rPr lang="en-US" sz="2800" dirty="0"/>
              <a:t> (often subjects or other units) </a:t>
            </a:r>
          </a:p>
          <a:p>
            <a:pPr lvl="1"/>
            <a:r>
              <a:rPr lang="en-US" sz="2800" b="1" dirty="0"/>
              <a:t>columns</a:t>
            </a:r>
            <a:r>
              <a:rPr lang="en-US" sz="2800" dirty="0"/>
              <a:t> contain </a:t>
            </a:r>
            <a:r>
              <a:rPr lang="en-US" sz="2800" b="1" dirty="0"/>
              <a:t>variables</a:t>
            </a:r>
          </a:p>
          <a:p>
            <a:pPr lvl="1"/>
            <a:r>
              <a:rPr lang="en-US" sz="2800" b="1" dirty="0">
                <a:ea typeface="Calibri"/>
                <a:cs typeface="Times New Roman"/>
              </a:rPr>
              <a:t>cells </a:t>
            </a:r>
            <a:r>
              <a:rPr lang="en-US" sz="2800" dirty="0">
                <a:ea typeface="Calibri"/>
                <a:cs typeface="Times New Roman"/>
              </a:rPr>
              <a:t>contain </a:t>
            </a:r>
            <a:r>
              <a:rPr lang="en-US" sz="2800" b="1" dirty="0">
                <a:ea typeface="Calibri"/>
                <a:cs typeface="Times New Roman"/>
              </a:rPr>
              <a:t>values</a:t>
            </a:r>
            <a:endParaRPr lang="en-US" sz="2800" dirty="0"/>
          </a:p>
          <a:p>
            <a:r>
              <a:rPr lang="en-US" sz="2800" dirty="0"/>
              <a:t>Variable/Column names:</a:t>
            </a:r>
          </a:p>
          <a:p>
            <a:pPr lvl="1"/>
            <a:r>
              <a:rPr lang="en-US" sz="2800" dirty="0"/>
              <a:t>First row (only)</a:t>
            </a:r>
          </a:p>
          <a:p>
            <a:pPr lvl="1"/>
            <a:r>
              <a:rPr lang="en-US" sz="2800" dirty="0">
                <a:ea typeface="Calibri"/>
                <a:cs typeface="Times New Roman"/>
              </a:rPr>
              <a:t>Short, </a:t>
            </a:r>
            <a:r>
              <a:rPr lang="en-US" sz="2800" b="1" dirty="0">
                <a:ea typeface="Calibri"/>
                <a:cs typeface="Times New Roman"/>
              </a:rPr>
              <a:t>unique</a:t>
            </a:r>
            <a:r>
              <a:rPr lang="en-US" sz="2800" dirty="0">
                <a:ea typeface="Calibri"/>
                <a:cs typeface="Times New Roman"/>
              </a:rPr>
              <a:t>, informative variable names</a:t>
            </a:r>
            <a:endParaRPr lang="en-US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18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DEB7-D8ED-9F4F-3595-D323A505B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Formatting: Variables/Columns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0E8CB-172E-FBC3-DBAD-FF401A186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Only one variable per column (e.g., separate date and age)</a:t>
            </a:r>
          </a:p>
          <a:p>
            <a:pPr lvl="1"/>
            <a:r>
              <a:rPr lang="en-US" sz="2800" dirty="0"/>
              <a:t>Do not merge cells</a:t>
            </a:r>
          </a:p>
          <a:p>
            <a:r>
              <a:rPr lang="en-US" dirty="0"/>
              <a:t>Be consistent!</a:t>
            </a:r>
          </a:p>
          <a:p>
            <a:pPr lvl="1"/>
            <a:r>
              <a:rPr lang="en-US" sz="2800" dirty="0"/>
              <a:t>Consistent data type: a column should contain categorical OR numeric values. </a:t>
            </a:r>
          </a:p>
          <a:p>
            <a:pPr lvl="1"/>
            <a:r>
              <a:rPr lang="en-US" sz="2800" dirty="0"/>
              <a:t>Consistent codes for categorical variables.</a:t>
            </a:r>
          </a:p>
          <a:p>
            <a:pPr lvl="1"/>
            <a:r>
              <a:rPr lang="en-US" sz="2800" dirty="0"/>
              <a:t>Consistent code (or blank) for any missing values.</a:t>
            </a:r>
          </a:p>
          <a:p>
            <a:pPr lvl="1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70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A91C8-C908-B4C8-5594-4D0237B02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Software for Data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50910-46B2-9A47-A47E-05B7F71E0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Programming Languages</a:t>
            </a:r>
          </a:p>
          <a:p>
            <a:pPr lvl="1"/>
            <a:r>
              <a:rPr lang="en-US" dirty="0"/>
              <a:t>Python (</a:t>
            </a:r>
            <a:r>
              <a:rPr lang="en-US" sz="2200" dirty="0"/>
              <a:t>Pandas, Scikit-learn packages)</a:t>
            </a:r>
          </a:p>
          <a:p>
            <a:pPr lvl="1"/>
            <a:r>
              <a:rPr lang="en-US" dirty="0"/>
              <a:t>R (tidyverse, caret packages)</a:t>
            </a:r>
          </a:p>
          <a:p>
            <a:pPr lvl="1"/>
            <a:r>
              <a:rPr lang="en-US" dirty="0"/>
              <a:t>SQL: relational databases</a:t>
            </a:r>
          </a:p>
          <a:p>
            <a:r>
              <a:rPr lang="en-US" dirty="0"/>
              <a:t>Non-programming Options</a:t>
            </a:r>
          </a:p>
          <a:p>
            <a:pPr lvl="1"/>
            <a:r>
              <a:rPr lang="en-US" dirty="0"/>
              <a:t>Tableau: data visualization</a:t>
            </a:r>
          </a:p>
          <a:p>
            <a:pPr lvl="1"/>
            <a:r>
              <a:rPr lang="en-US" dirty="0"/>
              <a:t>PowerBI: data visualization</a:t>
            </a:r>
          </a:p>
          <a:p>
            <a:pPr lvl="1"/>
            <a:r>
              <a:rPr lang="en-US" dirty="0"/>
              <a:t>Excel</a:t>
            </a:r>
          </a:p>
          <a:p>
            <a:pPr lvl="1"/>
            <a:r>
              <a:rPr lang="en-US" dirty="0"/>
              <a:t>JMP: statistical software</a:t>
            </a:r>
          </a:p>
        </p:txBody>
      </p:sp>
      <p:pic>
        <p:nvPicPr>
          <p:cNvPr id="5" name="Picture 4" descr="Data Science Tools">
            <a:extLst>
              <a:ext uri="{FF2B5EF4-FFF2-40B4-BE49-F238E27FC236}">
                <a16:creationId xmlns:a16="http://schemas.microsoft.com/office/drawing/2014/main" id="{78DF11B1-5323-470C-D220-542F9FA07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374" y="1676400"/>
            <a:ext cx="5349704" cy="39093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5E303C-AAD8-70B1-BCC4-CB34371722B1}"/>
              </a:ext>
            </a:extLst>
          </p:cNvPr>
          <p:cNvSpPr txBox="1"/>
          <p:nvPr/>
        </p:nvSpPr>
        <p:spPr>
          <a:xfrm>
            <a:off x="5861713" y="5791200"/>
            <a:ext cx="540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https://introtallent.com/data-science-tools/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0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34FF-E80F-8E3F-6E36-19FCCC9E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 ASA survey of recent Statistics BS graduates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84D4E-DF1D-EA78-866C-495C0C1A0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595301"/>
            <a:ext cx="4419599" cy="4576899"/>
          </a:xfrm>
        </p:spPr>
        <p:txBody>
          <a:bodyPr/>
          <a:lstStyle/>
          <a:p>
            <a:r>
              <a:rPr lang="en-US" dirty="0"/>
              <a:t>Most frequently used software</a:t>
            </a:r>
          </a:p>
          <a:p>
            <a:pPr lvl="1"/>
            <a:r>
              <a:rPr lang="en-US" sz="2800" dirty="0"/>
              <a:t>Excel, SQL, Python</a:t>
            </a:r>
          </a:p>
          <a:p>
            <a:r>
              <a:rPr lang="en-US" dirty="0"/>
              <a:t>From the “other” category:</a:t>
            </a:r>
          </a:p>
          <a:p>
            <a:pPr lvl="1"/>
            <a:r>
              <a:rPr lang="en-US" sz="2800" dirty="0"/>
              <a:t>PowerBI, C++, AWS</a:t>
            </a:r>
          </a:p>
          <a:p>
            <a:pPr marL="2286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Frequency of Statistical Programs/Software Use">
            <a:extLst>
              <a:ext uri="{FF2B5EF4-FFF2-40B4-BE49-F238E27FC236}">
                <a16:creationId xmlns:a16="http://schemas.microsoft.com/office/drawing/2014/main" id="{C6223532-5A37-A390-190D-4D2F4D20F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992505"/>
            <a:ext cx="5638800" cy="37986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49EAB-5B35-0862-58FF-072B975199E7}"/>
              </a:ext>
            </a:extLst>
          </p:cNvPr>
          <p:cNvSpPr txBox="1"/>
          <p:nvPr/>
        </p:nvSpPr>
        <p:spPr>
          <a:xfrm>
            <a:off x="5334000" y="60198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https://magazine.amstat.org/blog/2024/12/02/bachelors/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759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F1067-F057-235F-5768-CC0EC0AA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A1B4-C334-A84C-BAB0-DFA8D9E4C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Automate repetitive tasks:</a:t>
            </a:r>
            <a:r>
              <a:rPr lang="en-US" dirty="0"/>
              <a:t> save time and reduce errors</a:t>
            </a:r>
          </a:p>
          <a:p>
            <a:r>
              <a:rPr lang="en-US" b="1" dirty="0"/>
              <a:t>Flexible analysis:</a:t>
            </a:r>
            <a:r>
              <a:rPr lang="en-US" dirty="0"/>
              <a:t> access a wide variety of (free) tools</a:t>
            </a:r>
          </a:p>
          <a:p>
            <a:r>
              <a:rPr lang="en-US" b="1" dirty="0"/>
              <a:t>Improve reproducibility: </a:t>
            </a:r>
            <a:r>
              <a:rPr lang="en-US" dirty="0"/>
              <a:t>check, update and share your work</a:t>
            </a:r>
          </a:p>
          <a:p>
            <a:r>
              <a:rPr lang="en-US" dirty="0"/>
              <a:t>The hardest part is beginning!  </a:t>
            </a:r>
          </a:p>
          <a:p>
            <a:r>
              <a:rPr lang="en-US" dirty="0"/>
              <a:t>AI is making coding easier.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4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A0CA2-5DFB-6CEE-BE44-B4963328A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AC21D-6A76-9497-7645-C909D6695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Objects:</a:t>
            </a:r>
            <a:r>
              <a:rPr lang="en-US" dirty="0"/>
              <a:t> store data</a:t>
            </a:r>
          </a:p>
          <a:p>
            <a:r>
              <a:rPr lang="en-US" b="1" dirty="0">
                <a:solidFill>
                  <a:srgbClr val="00B050"/>
                </a:solidFill>
              </a:rPr>
              <a:t>Functions:</a:t>
            </a:r>
            <a:r>
              <a:rPr lang="en-US" b="1" dirty="0"/>
              <a:t> </a:t>
            </a:r>
            <a:r>
              <a:rPr lang="en-US" dirty="0"/>
              <a:t>perform actions</a:t>
            </a:r>
          </a:p>
          <a:p>
            <a:r>
              <a:rPr lang="en-US" b="1" dirty="0"/>
              <a:t>Arguments:</a:t>
            </a:r>
            <a:r>
              <a:rPr lang="en-US" dirty="0"/>
              <a:t> provide information to functions</a:t>
            </a:r>
          </a:p>
          <a:p>
            <a:r>
              <a:rPr lang="en-US" b="1" dirty="0"/>
              <a:t>Packages: </a:t>
            </a:r>
            <a:r>
              <a:rPr lang="en-US" dirty="0"/>
              <a:t>bundles of functions, data and documentation that extend core functionality. </a:t>
            </a:r>
          </a:p>
        </p:txBody>
      </p:sp>
    </p:spTree>
    <p:extLst>
      <p:ext uri="{BB962C8B-B14F-4D97-AF65-F5344CB8AC3E}">
        <p14:creationId xmlns:p14="http://schemas.microsoft.com/office/powerpoint/2010/main" val="601229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50996-C3D9-4010-3647-CF576611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simple example: </a:t>
            </a:r>
            <a:r>
              <a:rPr lang="en-US" dirty="0">
                <a:solidFill>
                  <a:srgbClr val="7030A0"/>
                </a:solidFill>
              </a:rPr>
              <a:t>objects</a:t>
            </a:r>
            <a:r>
              <a:rPr lang="en-US" dirty="0"/>
              <a:t> vs </a:t>
            </a:r>
            <a:r>
              <a:rPr lang="en-US" dirty="0">
                <a:solidFill>
                  <a:srgbClr val="00B050"/>
                </a:solidFill>
              </a:rPr>
              <a:t>functions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A3BBCE-C9E3-B2CE-EA03-324BD5DE9441}"/>
              </a:ext>
            </a:extLst>
          </p:cNvPr>
          <p:cNvSpPr txBox="1"/>
          <p:nvPr/>
        </p:nvSpPr>
        <p:spPr>
          <a:xfrm>
            <a:off x="533400" y="1752600"/>
            <a:ext cx="51816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 software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 Create a vector </a:t>
            </a:r>
          </a:p>
          <a:p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&lt;- c(1, 2, 3, 4, 5)</a:t>
            </a:r>
          </a:p>
          <a:p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 Calculate the mean </a:t>
            </a:r>
          </a:p>
          <a:p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sz="2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&lt;-</a:t>
            </a:r>
            <a:r>
              <a:rPr lang="en-US" sz="2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mean(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2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2400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 Show result</a:t>
            </a:r>
          </a:p>
          <a:p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2E20B6-0376-5D2B-043B-D85FE95C38B2}"/>
              </a:ext>
            </a:extLst>
          </p:cNvPr>
          <p:cNvSpPr txBox="1"/>
          <p:nvPr/>
        </p:nvSpPr>
        <p:spPr>
          <a:xfrm>
            <a:off x="5943600" y="1752600"/>
            <a:ext cx="60960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Python software</a:t>
            </a:r>
            <a:endParaRPr lang="en-US" sz="2400" dirty="0"/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import statistics</a:t>
            </a:r>
          </a:p>
          <a:p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 Create a list</a:t>
            </a:r>
          </a:p>
          <a:p>
            <a:r>
              <a:rPr lang="en-US" sz="2400" b="0" u="none" strike="noStrike" dirty="0">
                <a:solidFill>
                  <a:srgbClr val="7030A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2400" b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[1, 2, 3, 4, 5]</a:t>
            </a:r>
          </a:p>
          <a:p>
            <a:endParaRPr lang="en-US" sz="2400" b="0" u="none" strike="noStrike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 Calculate the mean</a:t>
            </a:r>
          </a:p>
          <a:p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statistics.mean(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numbers</a:t>
            </a:r>
            <a:r>
              <a:rPr lang="en-US" sz="24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 Show result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4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27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12D4-DD61-C5A1-09AB-4874AC2B7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JMP is a non-coding alternative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3CF53-D23E-9AC3-353A-ECDFBC1E2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Free to </a:t>
            </a:r>
            <a:r>
              <a:rPr lang="en-US" dirty="0">
                <a:hlinkClick r:id="rId2"/>
              </a:rPr>
              <a:t>download for academic users</a:t>
            </a:r>
            <a:endParaRPr lang="en-US" dirty="0"/>
          </a:p>
          <a:p>
            <a:r>
              <a:rPr lang="en-US" dirty="0"/>
              <a:t>Predictive Modeling: random forest, lasso and neural nets available </a:t>
            </a:r>
          </a:p>
          <a:p>
            <a:r>
              <a:rPr lang="en-US" dirty="0"/>
              <a:t>Clustering: k-means, hierarchical, normal mixtures available</a:t>
            </a:r>
          </a:p>
          <a:p>
            <a:r>
              <a:rPr lang="en-US" dirty="0"/>
              <a:t>Graph builder: interactive tool</a:t>
            </a:r>
          </a:p>
        </p:txBody>
      </p:sp>
    </p:spTree>
    <p:extLst>
      <p:ext uri="{BB962C8B-B14F-4D97-AF65-F5344CB8AC3E}">
        <p14:creationId xmlns:p14="http://schemas.microsoft.com/office/powerpoint/2010/main" val="3087243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717C1-9A49-2D63-D38E-18AACAAE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CSU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323FC-11B6-E951-29D1-4486AF16E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CSU Stat Lab</a:t>
            </a:r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Coding and Cookies workshops </a:t>
            </a:r>
            <a:r>
              <a:rPr lang="en-US" dirty="0"/>
              <a:t>(R, Python, Git) collaboration between Stat Lab and Libraries</a:t>
            </a:r>
          </a:p>
          <a:p>
            <a:r>
              <a:rPr lang="en-US" dirty="0">
                <a:hlinkClick r:id="rId4"/>
              </a:rPr>
              <a:t>Coding Support Hub </a:t>
            </a:r>
            <a:r>
              <a:rPr lang="en-US" dirty="0"/>
              <a:t>from the CSU Libraries</a:t>
            </a:r>
          </a:p>
          <a:p>
            <a:r>
              <a:rPr lang="en-US" dirty="0">
                <a:hlinkClick r:id="rId5"/>
              </a:rPr>
              <a:t>Data Science Research Institute</a:t>
            </a:r>
            <a:endParaRPr lang="en-US" dirty="0"/>
          </a:p>
          <a:p>
            <a:r>
              <a:rPr lang="en-US" dirty="0">
                <a:hlinkClick r:id="rId6"/>
              </a:rPr>
              <a:t>Research Computing and Cyberinfrastructure </a:t>
            </a:r>
            <a:r>
              <a:rPr lang="en-US" dirty="0"/>
              <a:t>including high performance computing (HPC) from CSU OVPR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36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99B3-9737-3CBA-4ADE-9CCA1016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50DDC-32C3-D0A4-5A81-4F65560D9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https://towardsdatascience.com/</a:t>
            </a:r>
            <a:endParaRPr lang="en-US" dirty="0"/>
          </a:p>
          <a:p>
            <a:r>
              <a:rPr lang="en-US" dirty="0">
                <a:hlinkClick r:id="rId3"/>
              </a:rPr>
              <a:t>Coursera Free Data Science Courses</a:t>
            </a:r>
            <a:endParaRPr lang="en-US" dirty="0"/>
          </a:p>
          <a:p>
            <a:r>
              <a:rPr lang="en-US" dirty="0"/>
              <a:t>YouTube Channels</a:t>
            </a:r>
          </a:p>
        </p:txBody>
      </p:sp>
    </p:spTree>
    <p:extLst>
      <p:ext uri="{BB962C8B-B14F-4D97-AF65-F5344CB8AC3E}">
        <p14:creationId xmlns:p14="http://schemas.microsoft.com/office/powerpoint/2010/main" val="123949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0BFDF-85A5-36C1-C9BF-A46FF9695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527B2-A842-88BA-2DE7-6D93EA0E9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52167"/>
      </p:ext>
    </p:extLst>
  </p:cSld>
  <p:clrMapOvr>
    <a:masterClrMapping/>
  </p:clrMapOvr>
</p:sld>
</file>

<file path=ppt/theme/theme1.xml><?xml version="1.0" encoding="utf-8"?>
<a:theme xmlns:a="http://schemas.openxmlformats.org/drawingml/2006/main" name="Bevel">
  <a:themeElements>
    <a:clrScheme name="Bevel">
      <a:dk1>
        <a:srgbClr val="090909"/>
      </a:dk1>
      <a:lt1>
        <a:sysClr val="window" lastClr="FFFFFF"/>
      </a:lt1>
      <a:dk2>
        <a:srgbClr val="1D1D1D"/>
      </a:dk2>
      <a:lt2>
        <a:srgbClr val="F1F2F3"/>
      </a:lt2>
      <a:accent1>
        <a:srgbClr val="2A38D5"/>
      </a:accent1>
      <a:accent2>
        <a:srgbClr val="F15928"/>
      </a:accent2>
      <a:accent3>
        <a:srgbClr val="00B4E6"/>
      </a:accent3>
      <a:accent4>
        <a:srgbClr val="0372FF"/>
      </a:accent4>
      <a:accent5>
        <a:srgbClr val="9196F3"/>
      </a:accent5>
      <a:accent6>
        <a:srgbClr val="90A0AD"/>
      </a:accent6>
      <a:hlink>
        <a:srgbClr val="F15928"/>
      </a:hlink>
      <a:folHlink>
        <a:srgbClr val="00B4E6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vel" id="{100FCF00-15B7-4133-8EAA-9E95FFA55C03}" vid="{3D76F99D-2F24-4330-96C8-43722B6761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75EB31-18B9-4AA8-A149-83CEF8EA39E7}">
  <ds:schemaRefs>
    <ds:schemaRef ds:uri="http://schemas.microsoft.com/office/2006/documentManagement/types"/>
    <ds:schemaRef ds:uri="http://schemas.microsoft.com/office/2006/metadata/properties"/>
    <ds:schemaRef ds:uri="16c05727-aa75-4e4a-9b5f-8a80a1165891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sharepoint/v3"/>
    <ds:schemaRef ds:uri="http://purl.org/dc/terms/"/>
    <ds:schemaRef ds:uri="71af3243-3dd4-4a8d-8c0d-dd76da1f02a5"/>
    <ds:schemaRef ds:uri="http://schemas.microsoft.com/office/infopath/2007/PartnerControls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2D9AB490-033B-4147-92FE-525AC433C2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214646-D872-4CD1-950B-8C8ACA0AE9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{0B2C9538-CBD3-49C0-BFD5-F47F489ECE8D}83bbbd38-a6fb-4ff8-84d3-dc1079288203-TF6b75fe00-494b-4189-afd2-d5202a664a094ed5ad66_win32</Template>
  <TotalTime>1714</TotalTime>
  <Words>1724</Words>
  <Application>Microsoft Office PowerPoint</Application>
  <PresentationFormat>Widescreen</PresentationFormat>
  <Paragraphs>212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Bierstadt</vt:lpstr>
      <vt:lpstr>Calibri</vt:lpstr>
      <vt:lpstr>Courier New</vt:lpstr>
      <vt:lpstr>Google Sans</vt:lpstr>
      <vt:lpstr>Symbol</vt:lpstr>
      <vt:lpstr>Bevel</vt:lpstr>
      <vt:lpstr>Data Science 101</vt:lpstr>
      <vt:lpstr>Outline</vt:lpstr>
      <vt:lpstr>Graybill Statistics and Data Science Laboratory</vt:lpstr>
      <vt:lpstr>Stat Lab Consulting Support </vt:lpstr>
      <vt:lpstr>Stat Lab Funding</vt:lpstr>
      <vt:lpstr>What is data science?</vt:lpstr>
      <vt:lpstr>Data Science Process</vt:lpstr>
      <vt:lpstr>Big Data</vt:lpstr>
      <vt:lpstr>Common Data Science Tasks</vt:lpstr>
      <vt:lpstr>Data Cleaning, Wrangling and Preprocessing  “Data science is 80% preparing data, 20% complaining about preparing data.” Richard Cornelius Suwandi</vt:lpstr>
      <vt:lpstr>Visualization</vt:lpstr>
      <vt:lpstr>Predictive Modeling (Supervised Learning)</vt:lpstr>
      <vt:lpstr>Clustering (Unsupervised Learning)</vt:lpstr>
      <vt:lpstr>Weather Example: Desroisers &amp; Bell (2024)</vt:lpstr>
      <vt:lpstr>Weather Example: Data</vt:lpstr>
      <vt:lpstr>Weather Example: Analysis and Results</vt:lpstr>
      <vt:lpstr>Decomposition Example: Metcalf et al (2016)</vt:lpstr>
      <vt:lpstr>Decomposition Example: Data</vt:lpstr>
      <vt:lpstr>Decomposition Example: Analysis and Results</vt:lpstr>
      <vt:lpstr>Data Types</vt:lpstr>
      <vt:lpstr>Why is data type so important?</vt:lpstr>
      <vt:lpstr>Data Formatting</vt:lpstr>
      <vt:lpstr>Data Formatting: Make it a Rectangle</vt:lpstr>
      <vt:lpstr>Data Formatting: Variables/Columns</vt:lpstr>
      <vt:lpstr>Software for Data Science</vt:lpstr>
      <vt:lpstr>2024 ASA survey of recent Statistics BS graduates</vt:lpstr>
      <vt:lpstr>Benefits of Coding</vt:lpstr>
      <vt:lpstr>Coding Basics</vt:lpstr>
      <vt:lpstr>A very simple example: objects vs functions</vt:lpstr>
      <vt:lpstr>JMP is a non-coding alternative</vt:lpstr>
      <vt:lpstr>CSU Resources</vt:lpstr>
      <vt:lpstr>External 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101</dc:title>
  <dc:creator>Ann Hess</dc:creator>
  <cp:lastModifiedBy>Ann Hess</cp:lastModifiedBy>
  <cp:revision>29</cp:revision>
  <cp:lastPrinted>2026-10-14T18:58:51Z</cp:lastPrinted>
  <dcterms:created xsi:type="dcterms:W3CDTF">2026-09-28T21:29:43Z</dcterms:created>
  <dcterms:modified xsi:type="dcterms:W3CDTF">2026-10-14T18:59:57Z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